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  <p:sldMasterId id="2147483651" r:id="rId5"/>
    <p:sldMasterId id="214748366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35" roundtripDataSignature="AMtx7mhWU0lKc/mvtoDlwDbVkLEB+3/d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customschemas.google.com/relationships/presentationmetadata" Target="metadata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d24b6769e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d24b6769e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5d24b6769e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d24b6769e_2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5d24b6769e_2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d24b6769e_6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5d24b6769e_6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d24b6769e_6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5d24b6769e_6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d24b6769e_2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5d24b6769e_2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d24b6769e_6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5d24b6769e_6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d24b6769e_2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5d24b6769e_2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d24b6769e_2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5d24b6769e_2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d24b6769e_7_2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5d24b6769e_7_2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d24b6769e_6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5d24b6769e_6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d24b6769e_2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5d24b6769e_2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d24b6769e_3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5d24b6769e_3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24b6769e_7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5d24b6769e_7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d24b6769e_7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5d24b6769e_7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d24b6769e_2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5d24b6769e_2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d24b6769e_2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5d24b6769e_2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d24b6769e_2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5d24b6769e_2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d24b6769e_6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5d24b6769e_6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d24b6769e_6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5d24b6769e_6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d24b6769e_7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5d24b6769e_7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d24b6769e_7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5d24b6769e_7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24b6769e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5d24b6769e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0"/>
          <p:cNvSpPr txBox="1"/>
          <p:nvPr>
            <p:ph type="title"/>
          </p:nvPr>
        </p:nvSpPr>
        <p:spPr>
          <a:xfrm>
            <a:off x="0" y="627534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40"/>
          <p:cNvSpPr txBox="1"/>
          <p:nvPr>
            <p:ph idx="1" type="body"/>
          </p:nvPr>
        </p:nvSpPr>
        <p:spPr>
          <a:xfrm>
            <a:off x="0" y="1203598"/>
            <a:ext cx="9144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08000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KBM-정애\014-Fullppt\PNG이미지\모니터.png" id="47" name="Google Shape;4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754" y="451443"/>
            <a:ext cx="3282039" cy="327243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3"/>
          <p:cNvSpPr/>
          <p:nvPr>
            <p:ph idx="2" type="pic"/>
          </p:nvPr>
        </p:nvSpPr>
        <p:spPr>
          <a:xfrm>
            <a:off x="1363708" y="584771"/>
            <a:ext cx="2991600" cy="2076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53"/>
          <p:cNvSpPr/>
          <p:nvPr>
            <p:ph idx="3" type="pic"/>
          </p:nvPr>
        </p:nvSpPr>
        <p:spPr>
          <a:xfrm>
            <a:off x="4143454" y="1295867"/>
            <a:ext cx="3055800" cy="2231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Title Slide">
  <p:cSld name="5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4"/>
          <p:cNvSpPr/>
          <p:nvPr>
            <p:ph idx="2" type="pic"/>
          </p:nvPr>
        </p:nvSpPr>
        <p:spPr>
          <a:xfrm>
            <a:off x="2426012" y="540000"/>
            <a:ext cx="1728300" cy="4037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54"/>
          <p:cNvSpPr/>
          <p:nvPr>
            <p:ph idx="3" type="pic"/>
          </p:nvPr>
        </p:nvSpPr>
        <p:spPr>
          <a:xfrm>
            <a:off x="553804" y="540000"/>
            <a:ext cx="1728300" cy="4037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54"/>
          <p:cNvSpPr/>
          <p:nvPr>
            <p:ph idx="4" type="pic"/>
          </p:nvPr>
        </p:nvSpPr>
        <p:spPr>
          <a:xfrm>
            <a:off x="4298220" y="540000"/>
            <a:ext cx="1728300" cy="4037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Title Slide">
  <p:cSld name="6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5"/>
          <p:cNvSpPr/>
          <p:nvPr>
            <p:ph idx="2" type="pic"/>
          </p:nvPr>
        </p:nvSpPr>
        <p:spPr>
          <a:xfrm>
            <a:off x="3563888" y="638650"/>
            <a:ext cx="4320600" cy="45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55"/>
          <p:cNvSpPr/>
          <p:nvPr>
            <p:ph idx="3" type="pic"/>
          </p:nvPr>
        </p:nvSpPr>
        <p:spPr>
          <a:xfrm>
            <a:off x="5635630" y="1"/>
            <a:ext cx="3508500" cy="433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Title Slide">
  <p:cSld name="9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6"/>
          <p:cNvSpPr txBox="1"/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D:\KBM-정애\014-Fullppt\PNG이미지\노트북.png" id="59" name="Google Shape;5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800" y="2499742"/>
            <a:ext cx="3600400" cy="183122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56"/>
          <p:cNvSpPr/>
          <p:nvPr>
            <p:ph idx="2" type="pic"/>
          </p:nvPr>
        </p:nvSpPr>
        <p:spPr>
          <a:xfrm>
            <a:off x="3753800" y="2764640"/>
            <a:ext cx="1711500" cy="124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le and Content">
  <p:cSld name="4_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7"/>
          <p:cNvSpPr/>
          <p:nvPr>
            <p:ph idx="2" type="pic"/>
          </p:nvPr>
        </p:nvSpPr>
        <p:spPr>
          <a:xfrm>
            <a:off x="3059900" y="1"/>
            <a:ext cx="3024300" cy="257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57"/>
          <p:cNvSpPr/>
          <p:nvPr>
            <p:ph idx="3" type="pic"/>
          </p:nvPr>
        </p:nvSpPr>
        <p:spPr>
          <a:xfrm>
            <a:off x="4572100" y="2571750"/>
            <a:ext cx="1512000" cy="257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57"/>
          <p:cNvSpPr/>
          <p:nvPr>
            <p:ph idx="4" type="pic"/>
          </p:nvPr>
        </p:nvSpPr>
        <p:spPr>
          <a:xfrm>
            <a:off x="3059900" y="2571750"/>
            <a:ext cx="1512000" cy="257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Title and Content">
  <p:cSld name="6_Title and Conte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8"/>
          <p:cNvSpPr/>
          <p:nvPr>
            <p:ph idx="2" type="pic"/>
          </p:nvPr>
        </p:nvSpPr>
        <p:spPr>
          <a:xfrm>
            <a:off x="0" y="0"/>
            <a:ext cx="5076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hapes sets layout">
  <p:cSld name="shapes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0"/>
          <p:cNvSpPr txBox="1"/>
          <p:nvPr>
            <p:ph idx="1" type="body"/>
          </p:nvPr>
        </p:nvSpPr>
        <p:spPr>
          <a:xfrm>
            <a:off x="242646" y="92609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810"/>
              </a:spcBef>
              <a:spcAft>
                <a:spcPts val="0"/>
              </a:spcAft>
              <a:buClr>
                <a:srgbClr val="262626"/>
              </a:buClr>
              <a:buSzPts val="4050"/>
              <a:buFont typeface="Arial"/>
              <a:buNone/>
              <a:defRPr b="0" i="0" sz="405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Title and Content">
  <p:cSld name="7_Title and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1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61"/>
          <p:cNvSpPr/>
          <p:nvPr/>
        </p:nvSpPr>
        <p:spPr>
          <a:xfrm>
            <a:off x="354008" y="1131589"/>
            <a:ext cx="2849700" cy="3649200"/>
          </a:xfrm>
          <a:prstGeom prst="roundRect">
            <a:avLst>
              <a:gd fmla="val 396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61"/>
          <p:cNvSpPr/>
          <p:nvPr/>
        </p:nvSpPr>
        <p:spPr>
          <a:xfrm>
            <a:off x="531932" y="1347500"/>
            <a:ext cx="108600" cy="3240600"/>
          </a:xfrm>
          <a:prstGeom prst="roundRect">
            <a:avLst>
              <a:gd fmla="val 50000" name="adj"/>
            </a:avLst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61"/>
          <p:cNvSpPr/>
          <p:nvPr/>
        </p:nvSpPr>
        <p:spPr>
          <a:xfrm rot="5400000">
            <a:off x="2592773" y="1238201"/>
            <a:ext cx="502200" cy="502200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2"/>
          <p:cNvSpPr txBox="1"/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4"/>
          <p:cNvSpPr txBox="1"/>
          <p:nvPr>
            <p:ph type="title"/>
          </p:nvPr>
        </p:nvSpPr>
        <p:spPr>
          <a:xfrm>
            <a:off x="0" y="627534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" name="Google Shape;79;p44"/>
          <p:cNvSpPr txBox="1"/>
          <p:nvPr>
            <p:ph idx="1" type="body"/>
          </p:nvPr>
        </p:nvSpPr>
        <p:spPr>
          <a:xfrm>
            <a:off x="0" y="1203598"/>
            <a:ext cx="9144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08000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bg>
      <p:bgPr>
        <a:solidFill>
          <a:srgbClr val="FDF1D2">
            <a:alpha val="49800"/>
          </a:srgbClr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9"/>
          <p:cNvSpPr/>
          <p:nvPr/>
        </p:nvSpPr>
        <p:spPr>
          <a:xfrm rot="10800000">
            <a:off x="3222000" y="3337155"/>
            <a:ext cx="2700000" cy="1806344"/>
          </a:xfrm>
          <a:custGeom>
            <a:rect b="b" l="l" r="r" t="t"/>
            <a:pathLst>
              <a:path extrusionOk="0" h="1806344" w="2700000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59"/>
          <p:cNvSpPr/>
          <p:nvPr/>
        </p:nvSpPr>
        <p:spPr>
          <a:xfrm rot="10800000">
            <a:off x="3746808" y="-140"/>
            <a:ext cx="1650300" cy="8124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9"/>
          <p:cNvSpPr/>
          <p:nvPr/>
        </p:nvSpPr>
        <p:spPr>
          <a:xfrm rot="10800000">
            <a:off x="4041552" y="99919"/>
            <a:ext cx="1060800" cy="5544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9"/>
          <p:cNvSpPr/>
          <p:nvPr>
            <p:ph idx="2" type="pic"/>
          </p:nvPr>
        </p:nvSpPr>
        <p:spPr>
          <a:xfrm>
            <a:off x="3312000" y="3430238"/>
            <a:ext cx="2520000" cy="1713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Title Slide">
  <p:cSld name="8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5"/>
          <p:cNvSpPr txBox="1"/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2"/>
          <p:cNvSpPr txBox="1"/>
          <p:nvPr>
            <p:ph type="title"/>
          </p:nvPr>
        </p:nvSpPr>
        <p:spPr>
          <a:xfrm>
            <a:off x="1619672" y="0"/>
            <a:ext cx="75243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bg>
      <p:bgPr>
        <a:solidFill>
          <a:srgbClr val="FDF1D2">
            <a:alpha val="49800"/>
          </a:srgbClr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7"/>
          <p:cNvSpPr/>
          <p:nvPr/>
        </p:nvSpPr>
        <p:spPr>
          <a:xfrm>
            <a:off x="3203848" y="-2322"/>
            <a:ext cx="2700000" cy="1806344"/>
          </a:xfrm>
          <a:custGeom>
            <a:rect b="b" l="l" r="r" t="t"/>
            <a:pathLst>
              <a:path extrusionOk="0" h="1806344" w="2700000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7"/>
          <p:cNvSpPr/>
          <p:nvPr/>
        </p:nvSpPr>
        <p:spPr>
          <a:xfrm>
            <a:off x="3746892" y="4331240"/>
            <a:ext cx="1650300" cy="8124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7"/>
          <p:cNvSpPr/>
          <p:nvPr/>
        </p:nvSpPr>
        <p:spPr>
          <a:xfrm>
            <a:off x="4041648" y="4493810"/>
            <a:ext cx="1060800" cy="5544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7"/>
          <p:cNvSpPr/>
          <p:nvPr>
            <p:ph idx="2" type="pic"/>
          </p:nvPr>
        </p:nvSpPr>
        <p:spPr>
          <a:xfrm>
            <a:off x="3293848" y="1"/>
            <a:ext cx="2520000" cy="171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Title Slide">
  <p:cSld name="8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8"/>
          <p:cNvSpPr txBox="1"/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9"/>
          <p:cNvSpPr txBox="1"/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49"/>
          <p:cNvSpPr/>
          <p:nvPr/>
        </p:nvSpPr>
        <p:spPr>
          <a:xfrm>
            <a:off x="565878" y="1176692"/>
            <a:ext cx="1871700" cy="305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9"/>
          <p:cNvSpPr/>
          <p:nvPr/>
        </p:nvSpPr>
        <p:spPr>
          <a:xfrm>
            <a:off x="2612855" y="1176061"/>
            <a:ext cx="1871700" cy="30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9"/>
          <p:cNvSpPr/>
          <p:nvPr/>
        </p:nvSpPr>
        <p:spPr>
          <a:xfrm>
            <a:off x="4659832" y="1175430"/>
            <a:ext cx="1871700" cy="305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9"/>
          <p:cNvSpPr/>
          <p:nvPr/>
        </p:nvSpPr>
        <p:spPr>
          <a:xfrm>
            <a:off x="6706810" y="1174799"/>
            <a:ext cx="1871700" cy="305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9"/>
          <p:cNvSpPr/>
          <p:nvPr>
            <p:ph idx="2" type="pic"/>
          </p:nvPr>
        </p:nvSpPr>
        <p:spPr>
          <a:xfrm>
            <a:off x="825475" y="1320085"/>
            <a:ext cx="1352700" cy="1352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49"/>
          <p:cNvSpPr/>
          <p:nvPr>
            <p:ph idx="3" type="pic"/>
          </p:nvPr>
        </p:nvSpPr>
        <p:spPr>
          <a:xfrm>
            <a:off x="6966407" y="1320085"/>
            <a:ext cx="1352700" cy="1352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49"/>
          <p:cNvSpPr/>
          <p:nvPr>
            <p:ph idx="4" type="pic"/>
          </p:nvPr>
        </p:nvSpPr>
        <p:spPr>
          <a:xfrm>
            <a:off x="2872452" y="1320085"/>
            <a:ext cx="1352700" cy="1352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49"/>
          <p:cNvSpPr/>
          <p:nvPr>
            <p:ph idx="5" type="pic"/>
          </p:nvPr>
        </p:nvSpPr>
        <p:spPr>
          <a:xfrm>
            <a:off x="4919429" y="1320085"/>
            <a:ext cx="1352700" cy="1352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>
  <p:cSld name="3_Title and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0"/>
          <p:cNvSpPr/>
          <p:nvPr>
            <p:ph idx="2" type="pic"/>
          </p:nvPr>
        </p:nvSpPr>
        <p:spPr>
          <a:xfrm>
            <a:off x="0" y="-1"/>
            <a:ext cx="9144000" cy="271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Title and Content">
  <p:cSld name="5_Title and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1"/>
          <p:cNvSpPr/>
          <p:nvPr>
            <p:ph idx="2" type="pic"/>
          </p:nvPr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le Slide">
  <p:cSld name="4_Title Slid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2"/>
          <p:cNvSpPr/>
          <p:nvPr>
            <p:ph idx="2" type="pic"/>
          </p:nvPr>
        </p:nvSpPr>
        <p:spPr>
          <a:xfrm>
            <a:off x="548178" y="557440"/>
            <a:ext cx="2592000" cy="40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52"/>
          <p:cNvSpPr/>
          <p:nvPr>
            <p:ph idx="3" type="pic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52"/>
          <p:cNvSpPr/>
          <p:nvPr>
            <p:ph idx="4" type="pic"/>
          </p:nvPr>
        </p:nvSpPr>
        <p:spPr>
          <a:xfrm>
            <a:off x="3280313" y="557440"/>
            <a:ext cx="2592000" cy="4032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5d24b6769e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5d24b6769e_2_0"/>
          <p:cNvSpPr txBox="1"/>
          <p:nvPr/>
        </p:nvSpPr>
        <p:spPr>
          <a:xfrm>
            <a:off x="1229400" y="0"/>
            <a:ext cx="79146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Location Location Location</a:t>
            </a:r>
            <a:endParaRPr sz="3600">
              <a:solidFill>
                <a:srgbClr val="FFFFFF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90" name="Google Shape;90;g5d24b6769e_2_0"/>
          <p:cNvSpPr txBox="1"/>
          <p:nvPr/>
        </p:nvSpPr>
        <p:spPr>
          <a:xfrm>
            <a:off x="0" y="4271125"/>
            <a:ext cx="56316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Money Money Money</a:t>
            </a:r>
            <a:endParaRPr sz="3600">
              <a:solidFill>
                <a:srgbClr val="FFFFFF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5d24b6769e_2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2175"/>
            <a:ext cx="8930726" cy="43913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5d24b6769e_2_79"/>
          <p:cNvSpPr txBox="1"/>
          <p:nvPr/>
        </p:nvSpPr>
        <p:spPr>
          <a:xfrm>
            <a:off x="1238875" y="1946775"/>
            <a:ext cx="608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" name="Google Shape;219;g5d24b6769e_2_79"/>
          <p:cNvCxnSpPr/>
          <p:nvPr/>
        </p:nvCxnSpPr>
        <p:spPr>
          <a:xfrm flipH="1" rot="10800000">
            <a:off x="532125" y="2002200"/>
            <a:ext cx="8217600" cy="2548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g5d24b6769e_2_79"/>
          <p:cNvSpPr txBox="1"/>
          <p:nvPr/>
        </p:nvSpPr>
        <p:spPr>
          <a:xfrm>
            <a:off x="589675" y="884400"/>
            <a:ext cx="3380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5d24b6769e_2_79"/>
          <p:cNvSpPr txBox="1"/>
          <p:nvPr>
            <p:ph type="title"/>
          </p:nvPr>
        </p:nvSpPr>
        <p:spPr>
          <a:xfrm>
            <a:off x="121650" y="-75"/>
            <a:ext cx="89007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Renovate your house to maximise living space.</a:t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-US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The bigger your living area (sq ft), the higher you can expect your sale price to be.</a:t>
            </a:r>
            <a:endParaRPr i="1" sz="16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Arial"/>
              <a:buNone/>
            </a:pPr>
            <a:r>
              <a:t/>
            </a:r>
            <a:endParaRPr sz="2400">
              <a:solidFill>
                <a:schemeClr val="accent5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Arial"/>
              <a:buNone/>
            </a:pPr>
            <a:r>
              <a:t/>
            </a:r>
            <a:endParaRPr b="1"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5d24b6769e_6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00" y="637150"/>
            <a:ext cx="8908752" cy="45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5d24b6769e_6_197"/>
          <p:cNvSpPr txBox="1"/>
          <p:nvPr/>
        </p:nvSpPr>
        <p:spPr>
          <a:xfrm>
            <a:off x="1238875" y="1946775"/>
            <a:ext cx="608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5d24b6769e_6_197"/>
          <p:cNvSpPr txBox="1"/>
          <p:nvPr/>
        </p:nvSpPr>
        <p:spPr>
          <a:xfrm>
            <a:off x="224050" y="68350"/>
            <a:ext cx="5160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Having a bigger garage improves sale price as well</a:t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" name="Google Shape;229;g5d24b6769e_6_197"/>
          <p:cNvCxnSpPr/>
          <p:nvPr/>
        </p:nvCxnSpPr>
        <p:spPr>
          <a:xfrm flipH="1" rot="10800000">
            <a:off x="609125" y="2226350"/>
            <a:ext cx="8240700" cy="2184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5d24b6769e_6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00" y="644725"/>
            <a:ext cx="8828201" cy="44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5d24b6769e_6_205"/>
          <p:cNvSpPr txBox="1"/>
          <p:nvPr/>
        </p:nvSpPr>
        <p:spPr>
          <a:xfrm>
            <a:off x="1238875" y="1946775"/>
            <a:ext cx="608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5d24b6769e_6_205"/>
          <p:cNvSpPr txBox="1"/>
          <p:nvPr/>
        </p:nvSpPr>
        <p:spPr>
          <a:xfrm>
            <a:off x="315000" y="79225"/>
            <a:ext cx="5657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Likewise, a bigger basement area increases sale price as well</a:t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7" name="Google Shape;237;g5d24b6769e_6_205"/>
          <p:cNvCxnSpPr/>
          <p:nvPr/>
        </p:nvCxnSpPr>
        <p:spPr>
          <a:xfrm flipH="1" rot="10800000">
            <a:off x="602125" y="1890400"/>
            <a:ext cx="8205900" cy="2646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5d24b6769e_2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50" y="719425"/>
            <a:ext cx="8616077" cy="442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5d24b6769e_2_52"/>
          <p:cNvSpPr txBox="1"/>
          <p:nvPr/>
        </p:nvSpPr>
        <p:spPr>
          <a:xfrm>
            <a:off x="1238875" y="1946775"/>
            <a:ext cx="608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5d24b6769e_2_52"/>
          <p:cNvSpPr/>
          <p:nvPr/>
        </p:nvSpPr>
        <p:spPr>
          <a:xfrm>
            <a:off x="574125" y="861200"/>
            <a:ext cx="560100" cy="4235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g5d24b6769e_2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225" y="931625"/>
            <a:ext cx="7512675" cy="40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5d24b6769e_2_52"/>
          <p:cNvSpPr txBox="1"/>
          <p:nvPr/>
        </p:nvSpPr>
        <p:spPr>
          <a:xfrm>
            <a:off x="3899830" y="931625"/>
            <a:ext cx="32625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5d24b6769e_2_52"/>
          <p:cNvSpPr txBox="1"/>
          <p:nvPr>
            <p:ph type="title"/>
          </p:nvPr>
        </p:nvSpPr>
        <p:spPr>
          <a:xfrm>
            <a:off x="121650" y="-75"/>
            <a:ext cx="8207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In general, residences in Stone bridge and North ridge heights command a higher price.</a:t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5d24b6769e_6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4065"/>
            <a:ext cx="9144000" cy="470943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5d24b6769e_6_182"/>
          <p:cNvSpPr txBox="1"/>
          <p:nvPr>
            <p:ph type="title"/>
          </p:nvPr>
        </p:nvSpPr>
        <p:spPr>
          <a:xfrm>
            <a:off x="5035275" y="0"/>
            <a:ext cx="41088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Arial"/>
              <a:buNone/>
            </a:pPr>
            <a:r>
              <a:rPr lang="en-US" sz="2400">
                <a:solidFill>
                  <a:schemeClr val="accent5"/>
                </a:solidFill>
                <a:latin typeface="Alfa Slab One"/>
                <a:ea typeface="Alfa Slab One"/>
                <a:cs typeface="Alfa Slab One"/>
                <a:sym typeface="Alfa Slab One"/>
              </a:rPr>
              <a:t>Fun Fact</a:t>
            </a:r>
            <a:endParaRPr sz="24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54" name="Google Shape;254;g5d24b6769e_6_182"/>
          <p:cNvSpPr txBox="1"/>
          <p:nvPr/>
        </p:nvSpPr>
        <p:spPr>
          <a:xfrm>
            <a:off x="1238875" y="1946775"/>
            <a:ext cx="608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g5d24b6769e_6_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575" y="672150"/>
            <a:ext cx="8312400" cy="432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5d24b6769e_6_182"/>
          <p:cNvSpPr/>
          <p:nvPr/>
        </p:nvSpPr>
        <p:spPr>
          <a:xfrm>
            <a:off x="336075" y="672150"/>
            <a:ext cx="376500" cy="436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5d24b6769e_6_182"/>
          <p:cNvSpPr txBox="1"/>
          <p:nvPr/>
        </p:nvSpPr>
        <p:spPr>
          <a:xfrm>
            <a:off x="267400" y="28025"/>
            <a:ext cx="73083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If you are undecided and risk-averse, you may consider North Ames where the property market seems to be most active!</a:t>
            </a:r>
            <a:endParaRPr i="1" sz="16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5d24b6769e_6_182"/>
          <p:cNvSpPr txBox="1"/>
          <p:nvPr/>
        </p:nvSpPr>
        <p:spPr>
          <a:xfrm>
            <a:off x="6303675" y="672150"/>
            <a:ext cx="2721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5715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Blmngtn: Bloomington Heights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Blueste: Bluestem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BrDale: Briardale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BrkSide: Brookside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ClearCr: Clear Creek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CollgCr: College Creek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Crawfor: Crawford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Edwards: Edwards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Gilbert: Gilbert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IDOTRR: Iowa DOT and Rail Road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MeadowV: Meadow Village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Mitchel: Mitchell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Names: North Ames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NoRidge: Northridge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NPkVill: Northpark Villa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NridgHt: Northridge Heights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NWAmes: Northwest Ames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OldTown: Old Town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SWISU: South &amp; West of Iowa State University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Sawyer: Sawyer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SawyerW: Sawyer West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Somerst: Somerset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StoneBr: Stone Brook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Timber: Timberland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Veenker: Veenker</a:t>
            </a:r>
            <a:endParaRPr sz="7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5d24b6769e_2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75" y="630125"/>
            <a:ext cx="8836397" cy="44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5d24b6769e_2_69"/>
          <p:cNvSpPr txBox="1"/>
          <p:nvPr/>
        </p:nvSpPr>
        <p:spPr>
          <a:xfrm>
            <a:off x="1238875" y="1946775"/>
            <a:ext cx="608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5d24b6769e_2_69"/>
          <p:cNvSpPr/>
          <p:nvPr/>
        </p:nvSpPr>
        <p:spPr>
          <a:xfrm>
            <a:off x="707150" y="831400"/>
            <a:ext cx="4079100" cy="4135800"/>
          </a:xfrm>
          <a:prstGeom prst="roundRect">
            <a:avLst>
              <a:gd fmla="val 8041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5d24b6769e_2_69"/>
          <p:cNvSpPr txBox="1"/>
          <p:nvPr>
            <p:ph type="title"/>
          </p:nvPr>
        </p:nvSpPr>
        <p:spPr>
          <a:xfrm>
            <a:off x="121650" y="-75"/>
            <a:ext cx="8207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Consider the quality of your home wisely!</a:t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-US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Material and </a:t>
            </a:r>
            <a:r>
              <a:rPr i="1" lang="en-US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finishing</a:t>
            </a:r>
            <a:r>
              <a:rPr i="1" lang="en-US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of a house has a disproportionate impact on selling price. </a:t>
            </a:r>
            <a:endParaRPr i="1" sz="16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5d24b6769e_2_69"/>
          <p:cNvSpPr/>
          <p:nvPr/>
        </p:nvSpPr>
        <p:spPr>
          <a:xfrm>
            <a:off x="4878050" y="831400"/>
            <a:ext cx="4079100" cy="4135800"/>
          </a:xfrm>
          <a:prstGeom prst="roundRect">
            <a:avLst>
              <a:gd fmla="val 8134" name="adj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5d24b6769e_2_69"/>
          <p:cNvSpPr txBox="1"/>
          <p:nvPr/>
        </p:nvSpPr>
        <p:spPr>
          <a:xfrm>
            <a:off x="7134525" y="973950"/>
            <a:ext cx="1911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5715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10 Very Excellent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9 Excellent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8 Very Good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7 Good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6 Above Average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5 Average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4 Below Average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3 Fair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2 Poor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1 Very Poor</a:t>
            </a:r>
            <a:endParaRPr sz="7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d24b6769e_2_74"/>
          <p:cNvSpPr txBox="1"/>
          <p:nvPr/>
        </p:nvSpPr>
        <p:spPr>
          <a:xfrm>
            <a:off x="1238875" y="1946775"/>
            <a:ext cx="608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g5d24b6769e_2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5d24b6769e_2_74"/>
          <p:cNvSpPr txBox="1"/>
          <p:nvPr>
            <p:ph type="title"/>
          </p:nvPr>
        </p:nvSpPr>
        <p:spPr>
          <a:xfrm>
            <a:off x="936625" y="4510500"/>
            <a:ext cx="8207400" cy="63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Condition matters too!</a:t>
            </a:r>
            <a:endParaRPr i="1" sz="3600">
              <a:solidFill>
                <a:srgbClr val="FFFFFF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d24b6769e_7_296"/>
          <p:cNvSpPr txBox="1"/>
          <p:nvPr/>
        </p:nvSpPr>
        <p:spPr>
          <a:xfrm>
            <a:off x="1238875" y="1946775"/>
            <a:ext cx="608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g5d24b6769e_7_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0650"/>
            <a:ext cx="9144001" cy="430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5d24b6769e_7_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1025" y="1001475"/>
            <a:ext cx="6513950" cy="39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5d24b6769e_7_296"/>
          <p:cNvSpPr/>
          <p:nvPr/>
        </p:nvSpPr>
        <p:spPr>
          <a:xfrm>
            <a:off x="623125" y="1001475"/>
            <a:ext cx="1887900" cy="4039500"/>
          </a:xfrm>
          <a:prstGeom prst="roundRect">
            <a:avLst>
              <a:gd fmla="val 12252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5d24b6769e_7_296"/>
          <p:cNvSpPr txBox="1"/>
          <p:nvPr>
            <p:ph type="title"/>
          </p:nvPr>
        </p:nvSpPr>
        <p:spPr>
          <a:xfrm>
            <a:off x="121650" y="-75"/>
            <a:ext cx="89007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Arial"/>
              <a:buNone/>
            </a:pPr>
            <a:r>
              <a:rPr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It is possible to fetch a high price for your home that is in fairly good condition. A lot depends on your pitch!</a:t>
            </a:r>
            <a:endParaRPr b="1"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5d24b6769e_7_296"/>
          <p:cNvSpPr txBox="1"/>
          <p:nvPr/>
        </p:nvSpPr>
        <p:spPr>
          <a:xfrm>
            <a:off x="7134525" y="973950"/>
            <a:ext cx="1911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5715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10 Very Excellent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9 Excellent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8 Very Good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7 Good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6 Above Average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5 Average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4 Below Average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3 Fair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2 Poor</a:t>
            </a:r>
            <a:endParaRPr sz="700">
              <a:solidFill>
                <a:srgbClr val="434343"/>
              </a:solidFill>
            </a:endParaRPr>
          </a:p>
          <a:p>
            <a:pPr indent="-27305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1 Very Poor</a:t>
            </a:r>
            <a:endParaRPr sz="7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g5d24b6769e_6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75" y="602125"/>
            <a:ext cx="8912923" cy="45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5d24b6769e_6_136"/>
          <p:cNvSpPr txBox="1"/>
          <p:nvPr/>
        </p:nvSpPr>
        <p:spPr>
          <a:xfrm>
            <a:off x="1238875" y="1946775"/>
            <a:ext cx="608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5d24b6769e_6_136"/>
          <p:cNvSpPr txBox="1"/>
          <p:nvPr/>
        </p:nvSpPr>
        <p:spPr>
          <a:xfrm>
            <a:off x="2702550" y="884400"/>
            <a:ext cx="42708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3" name="Google Shape;293;g5d24b6769e_6_136"/>
          <p:cNvCxnSpPr/>
          <p:nvPr/>
        </p:nvCxnSpPr>
        <p:spPr>
          <a:xfrm flipH="1" rot="10800000">
            <a:off x="672625" y="3179125"/>
            <a:ext cx="8191200" cy="1365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g5d24b6769e_6_136"/>
          <p:cNvSpPr txBox="1"/>
          <p:nvPr>
            <p:ph type="title"/>
          </p:nvPr>
        </p:nvSpPr>
        <p:spPr>
          <a:xfrm>
            <a:off x="121650" y="-75"/>
            <a:ext cx="8207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The best time to sell your house is… NOW!</a:t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The older the house, the greater the loss on its valuation</a:t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g5d24b6769e_6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1275" y="803462"/>
            <a:ext cx="1346725" cy="118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5d24b6769e_6_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625" y="803450"/>
            <a:ext cx="1346737" cy="9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g5d24b6769e_2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32" y="592175"/>
            <a:ext cx="8797944" cy="451629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5d24b6769e_2_64"/>
          <p:cNvSpPr txBox="1"/>
          <p:nvPr/>
        </p:nvSpPr>
        <p:spPr>
          <a:xfrm>
            <a:off x="1238875" y="1946775"/>
            <a:ext cx="608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5d24b6769e_2_64"/>
          <p:cNvSpPr/>
          <p:nvPr/>
        </p:nvSpPr>
        <p:spPr>
          <a:xfrm>
            <a:off x="2413875" y="831400"/>
            <a:ext cx="1463700" cy="4135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g5d24b6769e_2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750" y="851225"/>
            <a:ext cx="4965175" cy="40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5d24b6769e_2_64"/>
          <p:cNvSpPr txBox="1"/>
          <p:nvPr/>
        </p:nvSpPr>
        <p:spPr>
          <a:xfrm>
            <a:off x="0" y="0"/>
            <a:ext cx="87978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For those </a:t>
            </a:r>
            <a:r>
              <a:rPr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with a small family, go for single family detached houses.</a:t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The odds to sell off at exorbitant prices are apparent.</a:t>
            </a:r>
            <a:endParaRPr i="1" sz="16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g5d24b6769e_2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425" y="851225"/>
            <a:ext cx="1655100" cy="40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5d24b6769e_2_64"/>
          <p:cNvSpPr txBox="1"/>
          <p:nvPr/>
        </p:nvSpPr>
        <p:spPr>
          <a:xfrm>
            <a:off x="6447125" y="1291875"/>
            <a:ext cx="2395800" cy="15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TwnhsE :Townhouse End Unit</a:t>
            </a:r>
            <a:endParaRPr sz="700">
              <a:solidFill>
                <a:srgbClr val="434343"/>
              </a:solidFill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1Fam	: Single-family Detache	</a:t>
            </a:r>
            <a:endParaRPr sz="700">
              <a:solidFill>
                <a:srgbClr val="434343"/>
              </a:solidFill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Duplx	: Duplex</a:t>
            </a:r>
            <a:endParaRPr sz="700">
              <a:solidFill>
                <a:srgbClr val="434343"/>
              </a:solidFill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TwnhsI: Townhouse Inside Unit</a:t>
            </a:r>
            <a:endParaRPr sz="700">
              <a:solidFill>
                <a:srgbClr val="434343"/>
              </a:solidFill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</a:pPr>
            <a:r>
              <a:rPr lang="en-US" sz="700">
                <a:solidFill>
                  <a:srgbClr val="434343"/>
                </a:solidFill>
              </a:rPr>
              <a:t>2FmCon:Two-family Conversion (originally built as one-family dwelling)</a:t>
            </a:r>
            <a:endParaRPr sz="7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>
            <p:ph type="title"/>
          </p:nvPr>
        </p:nvSpPr>
        <p:spPr>
          <a:xfrm>
            <a:off x="0" y="861297"/>
            <a:ext cx="91440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lang="en-US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Ames Realtor</a:t>
            </a:r>
            <a:endParaRPr b="0">
              <a:solidFill>
                <a:srgbClr val="FFFFFF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97" name="Google Shape;97;p1"/>
          <p:cNvSpPr txBox="1"/>
          <p:nvPr>
            <p:ph idx="1" type="body"/>
          </p:nvPr>
        </p:nvSpPr>
        <p:spPr>
          <a:xfrm>
            <a:off x="0" y="1709898"/>
            <a:ext cx="9144000" cy="6231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6120000" dist="76200">
              <a:srgbClr val="000000">
                <a:alpha val="50000"/>
              </a:srgbClr>
            </a:outerShdw>
          </a:effectLst>
        </p:spPr>
        <p:txBody>
          <a:bodyPr anchorCtr="0" anchor="ctr" bIns="45700" lIns="108000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0" lang="en-US" sz="24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How to maximise the sale price of your house</a:t>
            </a:r>
            <a:endParaRPr b="0" sz="2400">
              <a:solidFill>
                <a:srgbClr val="FFFFFF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g5d24b6769e_3_85"/>
          <p:cNvGrpSpPr/>
          <p:nvPr/>
        </p:nvGrpSpPr>
        <p:grpSpPr>
          <a:xfrm>
            <a:off x="824050" y="1310886"/>
            <a:ext cx="7087275" cy="1169892"/>
            <a:chOff x="2113684" y="4538407"/>
            <a:chExt cx="3647406" cy="497593"/>
          </a:xfrm>
        </p:grpSpPr>
        <p:sp>
          <p:nvSpPr>
            <p:cNvPr id="313" name="Google Shape;313;g5d24b6769e_3_85"/>
            <p:cNvSpPr txBox="1"/>
            <p:nvPr/>
          </p:nvSpPr>
          <p:spPr>
            <a:xfrm>
              <a:off x="2113684" y="4591101"/>
              <a:ext cx="36474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</a:endParaRPr>
            </a:p>
          </p:txBody>
        </p:sp>
        <p:sp>
          <p:nvSpPr>
            <p:cNvPr id="314" name="Google Shape;314;g5d24b6769e_3_85"/>
            <p:cNvSpPr txBox="1"/>
            <p:nvPr/>
          </p:nvSpPr>
          <p:spPr>
            <a:xfrm>
              <a:off x="2113690" y="4538407"/>
              <a:ext cx="364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4400">
                  <a:solidFill>
                    <a:schemeClr val="accent1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Recommendations</a:t>
              </a:r>
              <a:endParaRPr sz="44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g5d24b6769e_7_159"/>
          <p:cNvGrpSpPr/>
          <p:nvPr/>
        </p:nvGrpSpPr>
        <p:grpSpPr>
          <a:xfrm>
            <a:off x="6456615" y="2888641"/>
            <a:ext cx="2440841" cy="673549"/>
            <a:chOff x="2113657" y="4283314"/>
            <a:chExt cx="3647401" cy="673549"/>
          </a:xfrm>
        </p:grpSpPr>
        <p:sp>
          <p:nvSpPr>
            <p:cNvPr id="320" name="Google Shape;320;g5d24b6769e_7_159"/>
            <p:cNvSpPr txBox="1"/>
            <p:nvPr/>
          </p:nvSpPr>
          <p:spPr>
            <a:xfrm>
              <a:off x="2113657" y="4495163"/>
              <a:ext cx="364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Perform renovation / upgrading works to improve the material/finishing of your house</a:t>
              </a:r>
              <a:endParaRPr/>
            </a:p>
          </p:txBody>
        </p:sp>
        <p:sp>
          <p:nvSpPr>
            <p:cNvPr id="321" name="Google Shape;321;g5d24b6769e_7_159"/>
            <p:cNvSpPr txBox="1"/>
            <p:nvPr/>
          </p:nvSpPr>
          <p:spPr>
            <a:xfrm>
              <a:off x="2113658" y="4283314"/>
              <a:ext cx="3647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Housing Quality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g5d24b6769e_7_159"/>
          <p:cNvGrpSpPr/>
          <p:nvPr/>
        </p:nvGrpSpPr>
        <p:grpSpPr>
          <a:xfrm>
            <a:off x="6456615" y="1917788"/>
            <a:ext cx="2440841" cy="714774"/>
            <a:chOff x="2113657" y="4242089"/>
            <a:chExt cx="3647401" cy="714774"/>
          </a:xfrm>
        </p:grpSpPr>
        <p:sp>
          <p:nvSpPr>
            <p:cNvPr id="323" name="Google Shape;323;g5d24b6769e_7_159"/>
            <p:cNvSpPr txBox="1"/>
            <p:nvPr/>
          </p:nvSpPr>
          <p:spPr>
            <a:xfrm>
              <a:off x="2113657" y="4495163"/>
              <a:ext cx="364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Perform maintenance works just enough to meet the average condition</a:t>
              </a:r>
              <a:endParaRPr sz="1200">
                <a:solidFill>
                  <a:srgbClr val="3F3F3F"/>
                </a:solidFill>
              </a:endParaRPr>
            </a:p>
          </p:txBody>
        </p:sp>
        <p:sp>
          <p:nvSpPr>
            <p:cNvPr id="324" name="Google Shape;324;g5d24b6769e_7_159"/>
            <p:cNvSpPr txBox="1"/>
            <p:nvPr/>
          </p:nvSpPr>
          <p:spPr>
            <a:xfrm>
              <a:off x="2113658" y="4242089"/>
              <a:ext cx="3647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Housing Condition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g5d24b6769e_7_159"/>
          <p:cNvSpPr/>
          <p:nvPr/>
        </p:nvSpPr>
        <p:spPr>
          <a:xfrm>
            <a:off x="6290432" y="1917808"/>
            <a:ext cx="108000" cy="7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5d24b6769e_7_159"/>
          <p:cNvSpPr/>
          <p:nvPr/>
        </p:nvSpPr>
        <p:spPr>
          <a:xfrm>
            <a:off x="6290432" y="2888685"/>
            <a:ext cx="108000" cy="7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5d24b6769e_7_159"/>
          <p:cNvSpPr txBox="1"/>
          <p:nvPr/>
        </p:nvSpPr>
        <p:spPr>
          <a:xfrm>
            <a:off x="3256900" y="574550"/>
            <a:ext cx="57303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Alfa Slab One"/>
                <a:ea typeface="Alfa Slab One"/>
                <a:cs typeface="Alfa Slab One"/>
                <a:sym typeface="Alfa Slab One"/>
              </a:rPr>
              <a:t>How to Maximize </a:t>
            </a:r>
            <a:r>
              <a:rPr lang="en-US" sz="28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rPr>
              <a:t>Sale Price</a:t>
            </a:r>
            <a:endParaRPr sz="1800">
              <a:solidFill>
                <a:srgbClr val="3F3F3F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328" name="Google Shape;328;g5d24b6769e_7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75" y="665950"/>
            <a:ext cx="2642500" cy="3995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g5d24b6769e_7_159"/>
          <p:cNvGrpSpPr/>
          <p:nvPr/>
        </p:nvGrpSpPr>
        <p:grpSpPr>
          <a:xfrm>
            <a:off x="3473340" y="3818300"/>
            <a:ext cx="2862044" cy="673540"/>
            <a:chOff x="2113657" y="4283323"/>
            <a:chExt cx="4276815" cy="673540"/>
          </a:xfrm>
        </p:grpSpPr>
        <p:sp>
          <p:nvSpPr>
            <p:cNvPr id="330" name="Google Shape;330;g5d24b6769e_7_159"/>
            <p:cNvSpPr txBox="1"/>
            <p:nvPr/>
          </p:nvSpPr>
          <p:spPr>
            <a:xfrm>
              <a:off x="2113657" y="4495163"/>
              <a:ext cx="364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Reside in Stone Brook or Northridge Heights if possible</a:t>
              </a:r>
              <a:endParaRPr/>
            </a:p>
          </p:txBody>
        </p:sp>
        <p:sp>
          <p:nvSpPr>
            <p:cNvPr id="331" name="Google Shape;331;g5d24b6769e_7_159"/>
            <p:cNvSpPr txBox="1"/>
            <p:nvPr/>
          </p:nvSpPr>
          <p:spPr>
            <a:xfrm>
              <a:off x="2113672" y="4283323"/>
              <a:ext cx="4276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Neighborhood and House/Bldg Type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" name="Google Shape;332;g5d24b6769e_7_159"/>
          <p:cNvGrpSpPr/>
          <p:nvPr/>
        </p:nvGrpSpPr>
        <p:grpSpPr>
          <a:xfrm>
            <a:off x="3473341" y="2839655"/>
            <a:ext cx="2617317" cy="801258"/>
            <a:chOff x="2113658" y="4290316"/>
            <a:chExt cx="3911114" cy="801258"/>
          </a:xfrm>
        </p:grpSpPr>
        <p:sp>
          <p:nvSpPr>
            <p:cNvPr id="333" name="Google Shape;333;g5d24b6769e_7_159"/>
            <p:cNvSpPr txBox="1"/>
            <p:nvPr/>
          </p:nvSpPr>
          <p:spPr>
            <a:xfrm>
              <a:off x="2113672" y="4495174"/>
              <a:ext cx="3911100" cy="59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Maximise property space (living, basement, garage areas and the number of rooms</a:t>
              </a:r>
              <a:endParaRPr/>
            </a:p>
          </p:txBody>
        </p:sp>
        <p:sp>
          <p:nvSpPr>
            <p:cNvPr id="334" name="Google Shape;334;g5d24b6769e_7_159"/>
            <p:cNvSpPr txBox="1"/>
            <p:nvPr/>
          </p:nvSpPr>
          <p:spPr>
            <a:xfrm>
              <a:off x="2113658" y="4290316"/>
              <a:ext cx="3647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Living Area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" name="Google Shape;335;g5d24b6769e_7_159"/>
          <p:cNvGrpSpPr/>
          <p:nvPr/>
        </p:nvGrpSpPr>
        <p:grpSpPr>
          <a:xfrm>
            <a:off x="3473340" y="1959050"/>
            <a:ext cx="2543238" cy="673537"/>
            <a:chOff x="2113657" y="4283326"/>
            <a:chExt cx="3800415" cy="673537"/>
          </a:xfrm>
        </p:grpSpPr>
        <p:sp>
          <p:nvSpPr>
            <p:cNvPr id="336" name="Google Shape;336;g5d24b6769e_7_159"/>
            <p:cNvSpPr txBox="1"/>
            <p:nvPr/>
          </p:nvSpPr>
          <p:spPr>
            <a:xfrm>
              <a:off x="2113657" y="4495163"/>
              <a:ext cx="364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Get a newly built house</a:t>
              </a:r>
              <a:endParaRPr sz="1200">
                <a:solidFill>
                  <a:srgbClr val="3F3F3F"/>
                </a:solidFill>
              </a:endParaRPr>
            </a:p>
          </p:txBody>
        </p:sp>
        <p:sp>
          <p:nvSpPr>
            <p:cNvPr id="337" name="Google Shape;337;g5d24b6769e_7_159"/>
            <p:cNvSpPr txBox="1"/>
            <p:nvPr/>
          </p:nvSpPr>
          <p:spPr>
            <a:xfrm>
              <a:off x="2113673" y="4283326"/>
              <a:ext cx="3800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Year Built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Google Shape;338;g5d24b6769e_7_159"/>
          <p:cNvSpPr/>
          <p:nvPr/>
        </p:nvSpPr>
        <p:spPr>
          <a:xfrm>
            <a:off x="3256893" y="1959058"/>
            <a:ext cx="108000" cy="7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5d24b6769e_7_159"/>
          <p:cNvSpPr/>
          <p:nvPr/>
        </p:nvSpPr>
        <p:spPr>
          <a:xfrm>
            <a:off x="3256893" y="2888685"/>
            <a:ext cx="108000" cy="7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5d24b6769e_7_159"/>
          <p:cNvSpPr/>
          <p:nvPr/>
        </p:nvSpPr>
        <p:spPr>
          <a:xfrm>
            <a:off x="3256893" y="3818311"/>
            <a:ext cx="108000" cy="7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5d24b6769e_7_159"/>
          <p:cNvSpPr txBox="1"/>
          <p:nvPr/>
        </p:nvSpPr>
        <p:spPr>
          <a:xfrm>
            <a:off x="3468300" y="1436400"/>
            <a:ext cx="22074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</a:rPr>
              <a:t>New Owners</a:t>
            </a:r>
            <a:endParaRPr b="1" sz="1800">
              <a:solidFill>
                <a:srgbClr val="3F3F3F"/>
              </a:solidFill>
            </a:endParaRPr>
          </a:p>
        </p:txBody>
      </p:sp>
      <p:sp>
        <p:nvSpPr>
          <p:cNvPr id="342" name="Google Shape;342;g5d24b6769e_7_159"/>
          <p:cNvSpPr txBox="1"/>
          <p:nvPr/>
        </p:nvSpPr>
        <p:spPr>
          <a:xfrm>
            <a:off x="6227425" y="1436400"/>
            <a:ext cx="22074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</a:rPr>
              <a:t>Existing Owners</a:t>
            </a:r>
            <a:endParaRPr b="1" sz="1800">
              <a:solidFill>
                <a:srgbClr val="3F3F3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"/>
          <p:cNvSpPr txBox="1"/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30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Contact </a:t>
            </a:r>
            <a:r>
              <a:rPr lang="en-US" sz="30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rPr>
              <a:t>Ames Realtor </a:t>
            </a:r>
            <a:r>
              <a:rPr lang="en-US" sz="30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rPr>
              <a:t>Today!</a:t>
            </a:r>
            <a:endParaRPr sz="3000">
              <a:solidFill>
                <a:schemeClr val="accen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1800">
                <a:latin typeface="Alfa Slab One"/>
                <a:ea typeface="Alfa Slab One"/>
                <a:cs typeface="Alfa Slab One"/>
                <a:sym typeface="Alfa Slab One"/>
              </a:rPr>
              <a:t>(special offer to our birthday girl Serene!)</a:t>
            </a:r>
            <a:endParaRPr sz="18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348" name="Google Shape;348;p8"/>
          <p:cNvGrpSpPr/>
          <p:nvPr/>
        </p:nvGrpSpPr>
        <p:grpSpPr>
          <a:xfrm>
            <a:off x="585675" y="2863930"/>
            <a:ext cx="1833843" cy="1179139"/>
            <a:chOff x="3779911" y="3327771"/>
            <a:chExt cx="1584177" cy="1179139"/>
          </a:xfrm>
        </p:grpSpPr>
        <p:sp>
          <p:nvSpPr>
            <p:cNvPr id="349" name="Google Shape;349;p8"/>
            <p:cNvSpPr txBox="1"/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lt1"/>
                  </a:solidFill>
                </a:rPr>
                <a:t>Chun Wai</a:t>
              </a:r>
              <a:endParaRPr/>
            </a:p>
          </p:txBody>
        </p:sp>
        <p:sp>
          <p:nvSpPr>
            <p:cNvPr id="350" name="Google Shape;350;p8"/>
            <p:cNvSpPr txBox="1"/>
            <p:nvPr/>
          </p:nvSpPr>
          <p:spPr>
            <a:xfrm>
              <a:off x="3779911" y="3595241"/>
              <a:ext cx="1584177" cy="249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</a:rPr>
                <a:t>Real Estate Agent</a:t>
              </a:r>
              <a:endParaRPr/>
            </a:p>
          </p:txBody>
        </p:sp>
        <p:sp>
          <p:nvSpPr>
            <p:cNvPr id="351" name="Google Shape;351;p8"/>
            <p:cNvSpPr txBox="1"/>
            <p:nvPr/>
          </p:nvSpPr>
          <p:spPr>
            <a:xfrm>
              <a:off x="3779911" y="3860579"/>
              <a:ext cx="15841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" name="Google Shape;352;p8"/>
          <p:cNvGrpSpPr/>
          <p:nvPr/>
        </p:nvGrpSpPr>
        <p:grpSpPr>
          <a:xfrm>
            <a:off x="2627818" y="2863930"/>
            <a:ext cx="1833846" cy="1179139"/>
            <a:chOff x="3779911" y="3327771"/>
            <a:chExt cx="1584177" cy="1179139"/>
          </a:xfrm>
        </p:grpSpPr>
        <p:sp>
          <p:nvSpPr>
            <p:cNvPr id="353" name="Google Shape;353;p8"/>
            <p:cNvSpPr txBox="1"/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lt1"/>
                  </a:solidFill>
                </a:rPr>
                <a:t>Elsia</a:t>
              </a:r>
              <a:endParaRPr/>
            </a:p>
          </p:txBody>
        </p:sp>
        <p:sp>
          <p:nvSpPr>
            <p:cNvPr id="354" name="Google Shape;354;p8"/>
            <p:cNvSpPr txBox="1"/>
            <p:nvPr/>
          </p:nvSpPr>
          <p:spPr>
            <a:xfrm>
              <a:off x="3779911" y="3595241"/>
              <a:ext cx="1584177" cy="249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</a:rPr>
                <a:t>Debt Collector</a:t>
              </a:r>
              <a:endParaRPr/>
            </a:p>
          </p:txBody>
        </p:sp>
        <p:sp>
          <p:nvSpPr>
            <p:cNvPr id="355" name="Google Shape;355;p8"/>
            <p:cNvSpPr txBox="1"/>
            <p:nvPr/>
          </p:nvSpPr>
          <p:spPr>
            <a:xfrm>
              <a:off x="3779911" y="3860579"/>
              <a:ext cx="15841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" name="Google Shape;356;p8"/>
          <p:cNvGrpSpPr/>
          <p:nvPr/>
        </p:nvGrpSpPr>
        <p:grpSpPr>
          <a:xfrm>
            <a:off x="4669947" y="2863930"/>
            <a:ext cx="1833843" cy="1179139"/>
            <a:chOff x="3779911" y="3327771"/>
            <a:chExt cx="1584177" cy="1179139"/>
          </a:xfrm>
        </p:grpSpPr>
        <p:sp>
          <p:nvSpPr>
            <p:cNvPr id="357" name="Google Shape;357;p8"/>
            <p:cNvSpPr txBox="1"/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lt1"/>
                  </a:solidFill>
                </a:rPr>
                <a:t>William</a:t>
              </a:r>
              <a:endParaRPr/>
            </a:p>
          </p:txBody>
        </p:sp>
        <p:sp>
          <p:nvSpPr>
            <p:cNvPr id="358" name="Google Shape;358;p8"/>
            <p:cNvSpPr txBox="1"/>
            <p:nvPr/>
          </p:nvSpPr>
          <p:spPr>
            <a:xfrm>
              <a:off x="3779911" y="3595241"/>
              <a:ext cx="1584177" cy="249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</a:rPr>
                <a:t>Exotic Material Supplier</a:t>
              </a:r>
              <a:endParaRPr/>
            </a:p>
          </p:txBody>
        </p:sp>
        <p:sp>
          <p:nvSpPr>
            <p:cNvPr id="359" name="Google Shape;359;p8"/>
            <p:cNvSpPr txBox="1"/>
            <p:nvPr/>
          </p:nvSpPr>
          <p:spPr>
            <a:xfrm>
              <a:off x="3779911" y="3860579"/>
              <a:ext cx="15841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" name="Google Shape;360;p8"/>
          <p:cNvGrpSpPr/>
          <p:nvPr/>
        </p:nvGrpSpPr>
        <p:grpSpPr>
          <a:xfrm>
            <a:off x="6712090" y="2863930"/>
            <a:ext cx="1833846" cy="1179139"/>
            <a:chOff x="3779911" y="3327771"/>
            <a:chExt cx="1584177" cy="1179139"/>
          </a:xfrm>
        </p:grpSpPr>
        <p:sp>
          <p:nvSpPr>
            <p:cNvPr id="361" name="Google Shape;361;p8"/>
            <p:cNvSpPr txBox="1"/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lt1"/>
                  </a:solidFill>
                </a:rPr>
                <a:t>Yong Xun</a:t>
              </a:r>
              <a:endParaRPr/>
            </a:p>
          </p:txBody>
        </p:sp>
        <p:sp>
          <p:nvSpPr>
            <p:cNvPr id="362" name="Google Shape;362;p8"/>
            <p:cNvSpPr txBox="1"/>
            <p:nvPr/>
          </p:nvSpPr>
          <p:spPr>
            <a:xfrm>
              <a:off x="3779911" y="3595241"/>
              <a:ext cx="1584177" cy="249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</a:rPr>
                <a:t>Sub-Contractor</a:t>
              </a:r>
              <a:endParaRPr/>
            </a:p>
          </p:txBody>
        </p:sp>
        <p:sp>
          <p:nvSpPr>
            <p:cNvPr id="363" name="Google Shape;363;p8"/>
            <p:cNvSpPr txBox="1"/>
            <p:nvPr/>
          </p:nvSpPr>
          <p:spPr>
            <a:xfrm>
              <a:off x="3779911" y="3860579"/>
              <a:ext cx="15841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8"/>
          <p:cNvSpPr/>
          <p:nvPr>
            <p:ph idx="2" type="pic"/>
          </p:nvPr>
        </p:nvSpPr>
        <p:spPr>
          <a:xfrm>
            <a:off x="825475" y="1320085"/>
            <a:ext cx="1352700" cy="1352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8"/>
          <p:cNvSpPr/>
          <p:nvPr>
            <p:ph idx="5" type="pic"/>
          </p:nvPr>
        </p:nvSpPr>
        <p:spPr>
          <a:xfrm>
            <a:off x="4919429" y="1320085"/>
            <a:ext cx="1352567" cy="135256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8"/>
          <p:cNvSpPr/>
          <p:nvPr>
            <p:ph idx="3" type="pic"/>
          </p:nvPr>
        </p:nvSpPr>
        <p:spPr>
          <a:xfrm>
            <a:off x="6966407" y="1320085"/>
            <a:ext cx="1352567" cy="135256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8"/>
          <p:cNvPicPr preferRelativeResize="0"/>
          <p:nvPr/>
        </p:nvPicPr>
        <p:blipFill rotWithShape="1">
          <a:blip r:embed="rId3">
            <a:alphaModFix/>
          </a:blip>
          <a:srcRect b="0" l="6137" r="24039" t="8700"/>
          <a:stretch/>
        </p:blipFill>
        <p:spPr>
          <a:xfrm>
            <a:off x="4843463" y="1289275"/>
            <a:ext cx="1504500" cy="147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8" name="Google Shape;368;p8"/>
          <p:cNvPicPr preferRelativeResize="0"/>
          <p:nvPr/>
        </p:nvPicPr>
        <p:blipFill rotWithShape="1">
          <a:blip r:embed="rId4">
            <a:alphaModFix/>
          </a:blip>
          <a:srcRect b="1904" l="19710" r="23156" t="-2124"/>
          <a:stretch/>
        </p:blipFill>
        <p:spPr>
          <a:xfrm>
            <a:off x="6910400" y="1256413"/>
            <a:ext cx="1504500" cy="147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9" name="Google Shape;369;p8"/>
          <p:cNvPicPr preferRelativeResize="0"/>
          <p:nvPr/>
        </p:nvPicPr>
        <p:blipFill rotWithShape="1">
          <a:blip r:embed="rId5">
            <a:alphaModFix/>
          </a:blip>
          <a:srcRect b="20452" l="0" r="0" t="1605"/>
          <a:stretch/>
        </p:blipFill>
        <p:spPr>
          <a:xfrm>
            <a:off x="2816025" y="1320075"/>
            <a:ext cx="1542000" cy="147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0" name="Google Shape;370;p8"/>
          <p:cNvPicPr preferRelativeResize="0"/>
          <p:nvPr/>
        </p:nvPicPr>
        <p:blipFill rotWithShape="1">
          <a:blip r:embed="rId6">
            <a:alphaModFix/>
          </a:blip>
          <a:srcRect b="0" l="12052" r="14943" t="0"/>
          <a:stretch/>
        </p:blipFill>
        <p:spPr>
          <a:xfrm>
            <a:off x="767525" y="1289275"/>
            <a:ext cx="1487100" cy="147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50" y="274525"/>
            <a:ext cx="8294100" cy="41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"/>
          <p:cNvSpPr txBox="1"/>
          <p:nvPr/>
        </p:nvSpPr>
        <p:spPr>
          <a:xfrm>
            <a:off x="2267694" y="4500560"/>
            <a:ext cx="4608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595959"/>
                </a:solidFill>
                <a:latin typeface="Alfa Slab One"/>
                <a:ea typeface="Alfa Slab One"/>
                <a:cs typeface="Alfa Slab One"/>
                <a:sym typeface="Alfa Slab One"/>
              </a:rPr>
              <a:t>Thank you!</a:t>
            </a:r>
            <a:endParaRPr sz="3600">
              <a:solidFill>
                <a:srgbClr val="59595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d24b6769e_7_283"/>
          <p:cNvSpPr/>
          <p:nvPr/>
        </p:nvSpPr>
        <p:spPr>
          <a:xfrm>
            <a:off x="0" y="1114338"/>
            <a:ext cx="9144000" cy="230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2" name="Google Shape;382;g5d24b6769e_7_283"/>
          <p:cNvGrpSpPr/>
          <p:nvPr/>
        </p:nvGrpSpPr>
        <p:grpSpPr>
          <a:xfrm>
            <a:off x="2267744" y="2474710"/>
            <a:ext cx="4608600" cy="617118"/>
            <a:chOff x="2253890" y="2217311"/>
            <a:chExt cx="4608600" cy="617118"/>
          </a:xfrm>
        </p:grpSpPr>
        <p:sp>
          <p:nvSpPr>
            <p:cNvPr id="383" name="Google Shape;383;g5d24b6769e_7_283"/>
            <p:cNvSpPr txBox="1"/>
            <p:nvPr/>
          </p:nvSpPr>
          <p:spPr>
            <a:xfrm>
              <a:off x="2253890" y="2557829"/>
              <a:ext cx="4608600" cy="27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g5d24b6769e_7_283"/>
            <p:cNvSpPr txBox="1"/>
            <p:nvPr/>
          </p:nvSpPr>
          <p:spPr>
            <a:xfrm>
              <a:off x="2253890" y="2217311"/>
              <a:ext cx="46086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</a:pPr>
              <a:r>
                <a:rPr lang="en-US" sz="3600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Thank you</a:t>
              </a:r>
              <a:endParaRPr sz="36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</p:grpSp>
      <p:pic>
        <p:nvPicPr>
          <p:cNvPr id="385" name="Google Shape;385;g5d24b6769e_7_283"/>
          <p:cNvPicPr preferRelativeResize="0"/>
          <p:nvPr/>
        </p:nvPicPr>
        <p:blipFill rotWithShape="1">
          <a:blip r:embed="rId3">
            <a:alphaModFix/>
          </a:blip>
          <a:srcRect b="5962" l="0" r="0" t="0"/>
          <a:stretch/>
        </p:blipFill>
        <p:spPr>
          <a:xfrm>
            <a:off x="2910663" y="1211050"/>
            <a:ext cx="3595363" cy="12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FFFFF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5d24b6769e_2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2" y="644725"/>
            <a:ext cx="8975977" cy="449877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5d24b6769e_2_105"/>
          <p:cNvSpPr txBox="1"/>
          <p:nvPr/>
        </p:nvSpPr>
        <p:spPr>
          <a:xfrm>
            <a:off x="1238875" y="1946775"/>
            <a:ext cx="608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2" name="Google Shape;392;g5d24b6769e_2_105"/>
          <p:cNvCxnSpPr/>
          <p:nvPr/>
        </p:nvCxnSpPr>
        <p:spPr>
          <a:xfrm flipH="1" rot="10800000">
            <a:off x="574125" y="2345375"/>
            <a:ext cx="8338800" cy="2100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g5d24b6769e_2_105"/>
          <p:cNvSpPr txBox="1"/>
          <p:nvPr/>
        </p:nvSpPr>
        <p:spPr>
          <a:xfrm>
            <a:off x="630125" y="884400"/>
            <a:ext cx="3430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More rooms means higher price</a:t>
            </a:r>
            <a:endParaRPr i="1"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!!! (However it is constrained by above ground living area)</a:t>
            </a:r>
            <a:endParaRPr i="1"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Having 8 - 12 rooms are optimal in increasing sale prices</a:t>
            </a:r>
            <a:endParaRPr i="1"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5d24b6769e_2_105"/>
          <p:cNvSpPr/>
          <p:nvPr/>
        </p:nvSpPr>
        <p:spPr>
          <a:xfrm>
            <a:off x="4445975" y="847275"/>
            <a:ext cx="2947644" cy="4093686"/>
          </a:xfrm>
          <a:prstGeom prst="flowChartTermina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FFFFFF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g5d24b6769e_2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3" y="630875"/>
            <a:ext cx="8807924" cy="447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5d24b6769e_2_59"/>
          <p:cNvSpPr txBox="1"/>
          <p:nvPr>
            <p:ph type="title"/>
          </p:nvPr>
        </p:nvSpPr>
        <p:spPr>
          <a:xfrm>
            <a:off x="243350" y="0"/>
            <a:ext cx="89007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Houses with clearly defined storeys (both 1 and 2 storeys) commands a higher price.</a:t>
            </a:r>
            <a:endParaRPr b="1"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Arial"/>
              <a:buNone/>
            </a:pPr>
            <a:r>
              <a:t/>
            </a:r>
            <a:endParaRPr b="1" sz="2000">
              <a:solidFill>
                <a:schemeClr val="accent5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01" name="Google Shape;401;g5d24b6769e_2_59"/>
          <p:cNvSpPr txBox="1"/>
          <p:nvPr/>
        </p:nvSpPr>
        <p:spPr>
          <a:xfrm>
            <a:off x="1238875" y="1946775"/>
            <a:ext cx="608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g5d24b6769e_2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250" y="821350"/>
            <a:ext cx="3030650" cy="39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5d24b6769e_2_59"/>
          <p:cNvSpPr/>
          <p:nvPr/>
        </p:nvSpPr>
        <p:spPr>
          <a:xfrm>
            <a:off x="1596350" y="821350"/>
            <a:ext cx="1029300" cy="4135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5d24b6769e_2_59"/>
          <p:cNvSpPr/>
          <p:nvPr/>
        </p:nvSpPr>
        <p:spPr>
          <a:xfrm>
            <a:off x="4696400" y="801788"/>
            <a:ext cx="1029300" cy="4135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g5d24b6769e_2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450" y="801800"/>
            <a:ext cx="2067949" cy="41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5d24b6769e_2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50" y="801800"/>
            <a:ext cx="995299" cy="41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5d24b6769e_2_59"/>
          <p:cNvSpPr txBox="1"/>
          <p:nvPr/>
        </p:nvSpPr>
        <p:spPr>
          <a:xfrm>
            <a:off x="5769021" y="801800"/>
            <a:ext cx="31149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FFFFFF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d24b6769e_2_131"/>
          <p:cNvSpPr txBox="1"/>
          <p:nvPr/>
        </p:nvSpPr>
        <p:spPr>
          <a:xfrm>
            <a:off x="274100" y="994275"/>
            <a:ext cx="4121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13" name="Google Shape;413;g5d24b6769e_2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0" y="0"/>
            <a:ext cx="8908894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g5d24b6769e_2_131"/>
          <p:cNvCxnSpPr/>
          <p:nvPr/>
        </p:nvCxnSpPr>
        <p:spPr>
          <a:xfrm rot="10800000">
            <a:off x="8208350" y="207875"/>
            <a:ext cx="335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" name="Google Shape;415;g5d24b6769e_2_131"/>
          <p:cNvSpPr/>
          <p:nvPr/>
        </p:nvSpPr>
        <p:spPr>
          <a:xfrm>
            <a:off x="174350" y="107300"/>
            <a:ext cx="8000250" cy="181050"/>
          </a:xfrm>
          <a:custGeom>
            <a:rect b="b" l="l" r="r" t="t"/>
            <a:pathLst>
              <a:path extrusionOk="0" h="7242" w="320010">
                <a:moveTo>
                  <a:pt x="0" y="0"/>
                </a:moveTo>
                <a:lnTo>
                  <a:pt x="320010" y="268"/>
                </a:lnTo>
                <a:lnTo>
                  <a:pt x="320010" y="7242"/>
                </a:lnTo>
                <a:lnTo>
                  <a:pt x="268" y="6169"/>
                </a:lnTo>
                <a:close/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3"/>
          <p:cNvGrpSpPr/>
          <p:nvPr/>
        </p:nvGrpSpPr>
        <p:grpSpPr>
          <a:xfrm>
            <a:off x="1348028" y="1229713"/>
            <a:ext cx="6532008" cy="576180"/>
            <a:chOff x="1348028" y="1229713"/>
            <a:chExt cx="6532008" cy="576180"/>
          </a:xfrm>
        </p:grpSpPr>
        <p:sp>
          <p:nvSpPr>
            <p:cNvPr id="103" name="Google Shape;103;p3"/>
            <p:cNvSpPr/>
            <p:nvPr/>
          </p:nvSpPr>
          <p:spPr>
            <a:xfrm>
              <a:off x="1348028" y="1229713"/>
              <a:ext cx="1116300" cy="576000"/>
            </a:xfrm>
            <a:prstGeom prst="homePlate">
              <a:avLst>
                <a:gd fmla="val 54918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243442" y="1229713"/>
              <a:ext cx="5636594" cy="576180"/>
            </a:xfrm>
            <a:custGeom>
              <a:rect b="b" l="l" r="r" t="t"/>
              <a:pathLst>
                <a:path extrusionOk="0" h="792000" w="646028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396000" y="396000"/>
                  </a:lnTo>
                  <a:close/>
                </a:path>
              </a:pathLst>
            </a:custGeom>
            <a:solidFill>
              <a:schemeClr val="lt1"/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 txBox="1"/>
            <p:nvPr/>
          </p:nvSpPr>
          <p:spPr>
            <a:xfrm>
              <a:off x="1429701" y="1302310"/>
              <a:ext cx="604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1" lang="en-US" sz="2800">
                  <a:solidFill>
                    <a:schemeClr val="lt1"/>
                  </a:solidFill>
                </a:rPr>
                <a:t>2</a:t>
              </a:r>
              <a:endParaRPr/>
            </a:p>
          </p:txBody>
        </p:sp>
        <p:grpSp>
          <p:nvGrpSpPr>
            <p:cNvPr id="106" name="Google Shape;106;p3"/>
            <p:cNvGrpSpPr/>
            <p:nvPr/>
          </p:nvGrpSpPr>
          <p:grpSpPr>
            <a:xfrm>
              <a:off x="2706248" y="1275888"/>
              <a:ext cx="4845458" cy="483832"/>
              <a:chOff x="2299400" y="1781114"/>
              <a:chExt cx="4576800" cy="483832"/>
            </a:xfrm>
          </p:grpSpPr>
          <p:sp>
            <p:nvSpPr>
              <p:cNvPr id="107" name="Google Shape;107;p3"/>
              <p:cNvSpPr txBox="1"/>
              <p:nvPr/>
            </p:nvSpPr>
            <p:spPr>
              <a:xfrm>
                <a:off x="2299400" y="1781114"/>
                <a:ext cx="45768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b="1" lang="en-US" sz="1200">
                    <a:solidFill>
                      <a:schemeClr val="dk1"/>
                    </a:solidFill>
                  </a:rPr>
                  <a:t>Insights from our model</a:t>
                </a:r>
                <a:endParaRPr b="1" sz="1200">
                  <a:solidFill>
                    <a:schemeClr val="dk1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108" name="Google Shape;108;p3"/>
              <p:cNvSpPr txBox="1"/>
              <p:nvPr/>
            </p:nvSpPr>
            <p:spPr>
              <a:xfrm>
                <a:off x="2299400" y="1988046"/>
                <a:ext cx="45768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200">
                    <a:solidFill>
                      <a:schemeClr val="hlink"/>
                    </a:solidFill>
                  </a:rPr>
                  <a:t>How to sell your house at a higher price</a:t>
                </a:r>
                <a:endParaRPr sz="1200">
                  <a:solidFill>
                    <a:schemeClr val="hlink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hlink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3F3F3F"/>
                  </a:solidFill>
                </a:endParaRPr>
              </a:p>
            </p:txBody>
          </p:sp>
        </p:grpSp>
      </p:grpSp>
      <p:grpSp>
        <p:nvGrpSpPr>
          <p:cNvPr id="109" name="Google Shape;109;p3"/>
          <p:cNvGrpSpPr/>
          <p:nvPr/>
        </p:nvGrpSpPr>
        <p:grpSpPr>
          <a:xfrm>
            <a:off x="1348028" y="531837"/>
            <a:ext cx="6532008" cy="576180"/>
            <a:chOff x="1348028" y="531837"/>
            <a:chExt cx="6532008" cy="576180"/>
          </a:xfrm>
        </p:grpSpPr>
        <p:sp>
          <p:nvSpPr>
            <p:cNvPr id="110" name="Google Shape;110;p3"/>
            <p:cNvSpPr/>
            <p:nvPr/>
          </p:nvSpPr>
          <p:spPr>
            <a:xfrm>
              <a:off x="1348028" y="531837"/>
              <a:ext cx="1116300" cy="576000"/>
            </a:xfrm>
            <a:prstGeom prst="homePlate">
              <a:avLst>
                <a:gd fmla="val 5491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243442" y="531837"/>
              <a:ext cx="5636594" cy="576180"/>
            </a:xfrm>
            <a:custGeom>
              <a:rect b="b" l="l" r="r" t="t"/>
              <a:pathLst>
                <a:path extrusionOk="0" h="792000" w="646028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396000" y="396000"/>
                  </a:lnTo>
                  <a:close/>
                </a:path>
              </a:pathLst>
            </a:custGeom>
            <a:solidFill>
              <a:schemeClr val="lt1"/>
            </a:solidFill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"/>
            <p:cNvSpPr txBox="1"/>
            <p:nvPr/>
          </p:nvSpPr>
          <p:spPr>
            <a:xfrm>
              <a:off x="1429701" y="610833"/>
              <a:ext cx="604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  <p:grpSp>
          <p:nvGrpSpPr>
            <p:cNvPr id="113" name="Google Shape;113;p3"/>
            <p:cNvGrpSpPr/>
            <p:nvPr/>
          </p:nvGrpSpPr>
          <p:grpSpPr>
            <a:xfrm>
              <a:off x="2715544" y="579798"/>
              <a:ext cx="4845458" cy="483832"/>
              <a:chOff x="2276490" y="1736724"/>
              <a:chExt cx="4576800" cy="483832"/>
            </a:xfrm>
          </p:grpSpPr>
          <p:sp>
            <p:nvSpPr>
              <p:cNvPr id="114" name="Google Shape;114;p3"/>
              <p:cNvSpPr txBox="1"/>
              <p:nvPr/>
            </p:nvSpPr>
            <p:spPr>
              <a:xfrm>
                <a:off x="2276490" y="1736724"/>
                <a:ext cx="45768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b="1" lang="en-US" sz="1200">
                    <a:solidFill>
                      <a:schemeClr val="dk1"/>
                    </a:solidFill>
                  </a:rPr>
                  <a:t>Introduction</a:t>
                </a:r>
                <a:endParaRPr b="1" sz="1200">
                  <a:solidFill>
                    <a:schemeClr val="dk1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115" name="Google Shape;115;p3"/>
              <p:cNvSpPr txBox="1"/>
              <p:nvPr/>
            </p:nvSpPr>
            <p:spPr>
              <a:xfrm>
                <a:off x="2276490" y="1943656"/>
                <a:ext cx="45768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3F3F3F"/>
                    </a:solidFill>
                  </a:rPr>
                  <a:t>What do we do</a:t>
                </a:r>
                <a:endParaRPr b="0" sz="1200" u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6" name="Google Shape;116;p3"/>
          <p:cNvGrpSpPr/>
          <p:nvPr/>
        </p:nvGrpSpPr>
        <p:grpSpPr>
          <a:xfrm>
            <a:off x="1348028" y="1927589"/>
            <a:ext cx="6532008" cy="576180"/>
            <a:chOff x="1348028" y="1927589"/>
            <a:chExt cx="6532008" cy="576180"/>
          </a:xfrm>
        </p:grpSpPr>
        <p:sp>
          <p:nvSpPr>
            <p:cNvPr id="117" name="Google Shape;117;p3"/>
            <p:cNvSpPr/>
            <p:nvPr/>
          </p:nvSpPr>
          <p:spPr>
            <a:xfrm>
              <a:off x="2243442" y="1927589"/>
              <a:ext cx="5636594" cy="576180"/>
            </a:xfrm>
            <a:custGeom>
              <a:rect b="b" l="l" r="r" t="t"/>
              <a:pathLst>
                <a:path extrusionOk="0" h="792000" w="646028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396000" y="396000"/>
                  </a:lnTo>
                  <a:close/>
                </a:path>
              </a:pathLst>
            </a:custGeom>
            <a:solidFill>
              <a:schemeClr val="lt1"/>
            </a:solidFill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" name="Google Shape;118;p3"/>
            <p:cNvGrpSpPr/>
            <p:nvPr/>
          </p:nvGrpSpPr>
          <p:grpSpPr>
            <a:xfrm>
              <a:off x="2706248" y="1976914"/>
              <a:ext cx="4845458" cy="483832"/>
              <a:chOff x="2267710" y="1080089"/>
              <a:chExt cx="4576800" cy="483832"/>
            </a:xfrm>
          </p:grpSpPr>
          <p:sp>
            <p:nvSpPr>
              <p:cNvPr id="119" name="Google Shape;119;p3"/>
              <p:cNvSpPr txBox="1"/>
              <p:nvPr/>
            </p:nvSpPr>
            <p:spPr>
              <a:xfrm>
                <a:off x="2267710" y="1080089"/>
                <a:ext cx="45768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chemeClr val="dk1"/>
                    </a:solidFill>
                  </a:rPr>
                  <a:t>Recommendations</a:t>
                </a:r>
                <a:endParaRPr>
                  <a:solidFill>
                    <a:schemeClr val="dk1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120" name="Google Shape;120;p3"/>
              <p:cNvSpPr txBox="1"/>
              <p:nvPr/>
            </p:nvSpPr>
            <p:spPr>
              <a:xfrm>
                <a:off x="2267710" y="1287021"/>
                <a:ext cx="45768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hlink"/>
                    </a:solidFill>
                  </a:rPr>
                  <a:t>What should you do today</a:t>
                </a:r>
                <a:endParaRPr sz="1200">
                  <a:solidFill>
                    <a:srgbClr val="3F3F3F"/>
                  </a:solidFill>
                </a:endParaRPr>
              </a:p>
            </p:txBody>
          </p:sp>
        </p:grpSp>
        <p:sp>
          <p:nvSpPr>
            <p:cNvPr id="121" name="Google Shape;121;p3"/>
            <p:cNvSpPr/>
            <p:nvPr/>
          </p:nvSpPr>
          <p:spPr>
            <a:xfrm>
              <a:off x="1348028" y="1927589"/>
              <a:ext cx="1116300" cy="576000"/>
            </a:xfrm>
            <a:prstGeom prst="homePlate">
              <a:avLst>
                <a:gd fmla="val 54918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1429701" y="2006585"/>
              <a:ext cx="604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/>
          <p:nvPr/>
        </p:nvSpPr>
        <p:spPr>
          <a:xfrm>
            <a:off x="455988" y="3425975"/>
            <a:ext cx="610500" cy="6354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"/>
          <p:cNvSpPr txBox="1"/>
          <p:nvPr>
            <p:ph type="title"/>
          </p:nvPr>
        </p:nvSpPr>
        <p:spPr>
          <a:xfrm>
            <a:off x="456000" y="959725"/>
            <a:ext cx="70764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2000">
                <a:solidFill>
                  <a:srgbClr val="3F3F3F"/>
                </a:solidFill>
              </a:rPr>
              <a:t>Analyzed historical </a:t>
            </a:r>
            <a:r>
              <a:rPr lang="en-US" sz="2000">
                <a:solidFill>
                  <a:srgbClr val="3F3F3F"/>
                </a:solidFill>
              </a:rPr>
              <a:t>housing sales data in Ames, Iowa</a:t>
            </a:r>
            <a:endParaRPr sz="2000">
              <a:solidFill>
                <a:srgbClr val="3F3F3F"/>
              </a:solidFill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1122327" y="1924625"/>
            <a:ext cx="290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</a:rPr>
              <a:t>2,051 transactions</a:t>
            </a:r>
            <a:r>
              <a:rPr lang="en-US">
                <a:solidFill>
                  <a:srgbClr val="3F3F3F"/>
                </a:solidFill>
              </a:rPr>
              <a:t> between</a:t>
            </a:r>
            <a:r>
              <a:rPr lang="en-US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2006 </a:t>
            </a:r>
            <a:r>
              <a:rPr lang="en-US">
                <a:solidFill>
                  <a:srgbClr val="3F3F3F"/>
                </a:solidFill>
              </a:rPr>
              <a:t>and</a:t>
            </a:r>
            <a:r>
              <a:rPr lang="en-US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2010</a:t>
            </a:r>
            <a:endParaRPr/>
          </a:p>
        </p:txBody>
      </p:sp>
      <p:grpSp>
        <p:nvGrpSpPr>
          <p:cNvPr id="130" name="Google Shape;130;p4"/>
          <p:cNvGrpSpPr/>
          <p:nvPr/>
        </p:nvGrpSpPr>
        <p:grpSpPr>
          <a:xfrm>
            <a:off x="448221" y="1924634"/>
            <a:ext cx="626032" cy="635396"/>
            <a:chOff x="275467" y="831798"/>
            <a:chExt cx="626032" cy="635396"/>
          </a:xfrm>
        </p:grpSpPr>
        <p:sp>
          <p:nvSpPr>
            <p:cNvPr id="131" name="Google Shape;131;p4"/>
            <p:cNvSpPr/>
            <p:nvPr/>
          </p:nvSpPr>
          <p:spPr>
            <a:xfrm>
              <a:off x="275467" y="831798"/>
              <a:ext cx="626032" cy="63539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 rot="-2794009">
              <a:off x="400052" y="963031"/>
              <a:ext cx="376862" cy="372930"/>
            </a:xfrm>
            <a:custGeom>
              <a:rect b="b" l="l" r="r" t="t"/>
              <a:pathLst>
                <a:path extrusionOk="0" h="1788383" w="1807241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" name="Google Shape;133;p4"/>
          <p:cNvGrpSpPr/>
          <p:nvPr/>
        </p:nvGrpSpPr>
        <p:grpSpPr>
          <a:xfrm>
            <a:off x="448227" y="2668771"/>
            <a:ext cx="626032" cy="635397"/>
            <a:chOff x="539552" y="2577646"/>
            <a:chExt cx="626032" cy="635397"/>
          </a:xfrm>
        </p:grpSpPr>
        <p:sp>
          <p:nvSpPr>
            <p:cNvPr id="134" name="Google Shape;134;p4"/>
            <p:cNvSpPr/>
            <p:nvPr/>
          </p:nvSpPr>
          <p:spPr>
            <a:xfrm>
              <a:off x="539552" y="2577646"/>
              <a:ext cx="626032" cy="6353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 rot="10800000">
              <a:off x="744883" y="2718390"/>
              <a:ext cx="217507" cy="353911"/>
            </a:xfrm>
            <a:custGeom>
              <a:rect b="b" l="l" r="r" t="t"/>
              <a:pathLst>
                <a:path extrusionOk="0" h="7138182" w="3636337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4"/>
          <p:cNvSpPr txBox="1"/>
          <p:nvPr/>
        </p:nvSpPr>
        <p:spPr>
          <a:xfrm>
            <a:off x="1122325" y="2668775"/>
            <a:ext cx="31221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hlink"/>
                </a:solidFill>
              </a:rPr>
              <a:t>Prices range from </a:t>
            </a:r>
            <a:r>
              <a:rPr b="1" lang="en-US">
                <a:solidFill>
                  <a:schemeClr val="hlink"/>
                </a:solidFill>
              </a:rPr>
              <a:t>$12,789 to $611,657</a:t>
            </a:r>
            <a:r>
              <a:rPr lang="en-US">
                <a:solidFill>
                  <a:schemeClr val="hlink"/>
                </a:solidFill>
              </a:rPr>
              <a:t> (mean at </a:t>
            </a:r>
            <a:r>
              <a:rPr lang="en-US">
                <a:solidFill>
                  <a:schemeClr val="hlink"/>
                </a:solidFill>
              </a:rPr>
              <a:t>$168,000)</a:t>
            </a:r>
            <a:endParaRPr>
              <a:solidFill>
                <a:srgbClr val="3F3F3F"/>
              </a:solidFill>
            </a:endParaRPr>
          </a:p>
        </p:txBody>
      </p:sp>
      <p:grpSp>
        <p:nvGrpSpPr>
          <p:cNvPr id="137" name="Google Shape;137;p4"/>
          <p:cNvGrpSpPr/>
          <p:nvPr/>
        </p:nvGrpSpPr>
        <p:grpSpPr>
          <a:xfrm>
            <a:off x="4571990" y="1931470"/>
            <a:ext cx="4408056" cy="2157121"/>
            <a:chOff x="4341965" y="934125"/>
            <a:chExt cx="4418660" cy="2126500"/>
          </a:xfrm>
        </p:grpSpPr>
        <p:sp>
          <p:nvSpPr>
            <p:cNvPr id="138" name="Google Shape;138;p4"/>
            <p:cNvSpPr/>
            <p:nvPr/>
          </p:nvSpPr>
          <p:spPr>
            <a:xfrm>
              <a:off x="7875625" y="934125"/>
              <a:ext cx="885000" cy="212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9" name="Google Shape;13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1965" y="934275"/>
              <a:ext cx="3548711" cy="212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67350" y="1402925"/>
              <a:ext cx="610625" cy="1155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4"/>
            <p:cNvPicPr preferRelativeResize="0"/>
            <p:nvPr/>
          </p:nvPicPr>
          <p:blipFill rotWithShape="1">
            <a:blip r:embed="rId5">
              <a:alphaModFix/>
            </a:blip>
            <a:srcRect b="0" l="0" r="12018" t="24276"/>
            <a:stretch/>
          </p:blipFill>
          <p:spPr>
            <a:xfrm>
              <a:off x="7688150" y="1402925"/>
              <a:ext cx="333625" cy="1155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4"/>
            <p:cNvSpPr txBox="1"/>
            <p:nvPr/>
          </p:nvSpPr>
          <p:spPr>
            <a:xfrm>
              <a:off x="8035313" y="1003488"/>
              <a:ext cx="674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latin typeface="Calibri"/>
                  <a:ea typeface="Calibri"/>
                  <a:cs typeface="Calibri"/>
                  <a:sym typeface="Calibri"/>
                </a:rPr>
                <a:t>Median Sale Price</a:t>
              </a:r>
              <a:endParaRPr b="1"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4"/>
          <p:cNvSpPr/>
          <p:nvPr/>
        </p:nvSpPr>
        <p:spPr>
          <a:xfrm>
            <a:off x="575608" y="3558354"/>
            <a:ext cx="371244" cy="370641"/>
          </a:xfrm>
          <a:custGeom>
            <a:rect b="b" l="l" r="r" t="t"/>
            <a:pathLst>
              <a:path extrusionOk="0" h="3222968" w="3228210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1157125" y="3501975"/>
            <a:ext cx="28317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</a:rPr>
              <a:t>25 neighbourhoods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145" name="Google Shape;145;p4"/>
          <p:cNvSpPr txBox="1"/>
          <p:nvPr>
            <p:ph type="title"/>
          </p:nvPr>
        </p:nvSpPr>
        <p:spPr>
          <a:xfrm>
            <a:off x="504450" y="249000"/>
            <a:ext cx="8568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Arial"/>
              <a:buNone/>
            </a:pPr>
            <a:r>
              <a:rPr lang="en-US" sz="28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rPr>
              <a:t>Introduction</a:t>
            </a:r>
            <a:endParaRPr sz="2800">
              <a:solidFill>
                <a:schemeClr val="accen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d24b6769e_6_12"/>
          <p:cNvSpPr/>
          <p:nvPr>
            <p:ph idx="2" type="pic"/>
          </p:nvPr>
        </p:nvSpPr>
        <p:spPr>
          <a:xfrm>
            <a:off x="0" y="0"/>
            <a:ext cx="9144000" cy="131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rPr>
              <a:t>Data Processing</a:t>
            </a:r>
            <a:endParaRPr sz="2400">
              <a:solidFill>
                <a:schemeClr val="accen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51" name="Google Shape;151;g5d24b6769e_6_12"/>
          <p:cNvSpPr/>
          <p:nvPr/>
        </p:nvSpPr>
        <p:spPr>
          <a:xfrm>
            <a:off x="1800288" y="1008427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5d24b6769e_6_12"/>
          <p:cNvSpPr/>
          <p:nvPr/>
        </p:nvSpPr>
        <p:spPr>
          <a:xfrm>
            <a:off x="6350738" y="1008414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g5d24b6769e_6_12"/>
          <p:cNvGrpSpPr/>
          <p:nvPr/>
        </p:nvGrpSpPr>
        <p:grpSpPr>
          <a:xfrm>
            <a:off x="1504344" y="1984735"/>
            <a:ext cx="1512212" cy="1412149"/>
            <a:chOff x="2113657" y="4283314"/>
            <a:chExt cx="3647401" cy="1412149"/>
          </a:xfrm>
        </p:grpSpPr>
        <p:sp>
          <p:nvSpPr>
            <p:cNvPr id="154" name="Google Shape;154;g5d24b6769e_6_12"/>
            <p:cNvSpPr txBox="1"/>
            <p:nvPr/>
          </p:nvSpPr>
          <p:spPr>
            <a:xfrm>
              <a:off x="2113657" y="4495163"/>
              <a:ext cx="36474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g5d24b6769e_6_12"/>
            <p:cNvSpPr txBox="1"/>
            <p:nvPr/>
          </p:nvSpPr>
          <p:spPr>
            <a:xfrm>
              <a:off x="2113658" y="4283314"/>
              <a:ext cx="3647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Null Values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g5d24b6769e_6_12"/>
          <p:cNvSpPr/>
          <p:nvPr/>
        </p:nvSpPr>
        <p:spPr>
          <a:xfrm>
            <a:off x="2079241" y="1298772"/>
            <a:ext cx="356400" cy="333622"/>
          </a:xfrm>
          <a:custGeom>
            <a:rect b="b" l="l" r="r" t="t"/>
            <a:pathLst>
              <a:path extrusionOk="0" h="3032924" w="3239999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5d24b6769e_6_12"/>
          <p:cNvSpPr/>
          <p:nvPr/>
        </p:nvSpPr>
        <p:spPr>
          <a:xfrm>
            <a:off x="6648238" y="1314003"/>
            <a:ext cx="315900" cy="314977"/>
          </a:xfrm>
          <a:custGeom>
            <a:rect b="b" l="l" r="r" t="t"/>
            <a:pathLst>
              <a:path extrusionOk="0" h="3230531" w="3240000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Google Shape;158;g5d24b6769e_6_12"/>
          <p:cNvGrpSpPr/>
          <p:nvPr/>
        </p:nvGrpSpPr>
        <p:grpSpPr>
          <a:xfrm>
            <a:off x="5949814" y="1983522"/>
            <a:ext cx="1816321" cy="1413353"/>
            <a:chOff x="1862196" y="4282114"/>
            <a:chExt cx="4380900" cy="1413353"/>
          </a:xfrm>
        </p:grpSpPr>
        <p:sp>
          <p:nvSpPr>
            <p:cNvPr id="159" name="Google Shape;159;g5d24b6769e_6_12"/>
            <p:cNvSpPr txBox="1"/>
            <p:nvPr/>
          </p:nvSpPr>
          <p:spPr>
            <a:xfrm>
              <a:off x="1862196" y="4495167"/>
              <a:ext cx="43809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Removed the following outliers:</a:t>
              </a:r>
              <a:endParaRPr sz="1200">
                <a:solidFill>
                  <a:srgbClr val="3F3F3F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F3F3F"/>
                </a:solidFill>
              </a:endParaRPr>
            </a:p>
          </p:txBody>
        </p:sp>
        <p:sp>
          <p:nvSpPr>
            <p:cNvPr id="160" name="Google Shape;160;g5d24b6769e_6_12"/>
            <p:cNvSpPr txBox="1"/>
            <p:nvPr/>
          </p:nvSpPr>
          <p:spPr>
            <a:xfrm>
              <a:off x="2108291" y="4282114"/>
              <a:ext cx="3647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Outliers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1" name="Google Shape;161;g5d24b6769e_6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394" y="2258489"/>
            <a:ext cx="2598112" cy="156516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5d24b6769e_6_12"/>
          <p:cNvSpPr txBox="1"/>
          <p:nvPr/>
        </p:nvSpPr>
        <p:spPr>
          <a:xfrm>
            <a:off x="601750" y="3823663"/>
            <a:ext cx="33114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Char char="●"/>
            </a:pPr>
            <a:r>
              <a:rPr lang="en-US" sz="1200">
                <a:solidFill>
                  <a:srgbClr val="3F3F3F"/>
                </a:solidFill>
              </a:rPr>
              <a:t>Columns with &gt; 80% null values were not considered.</a:t>
            </a:r>
            <a:endParaRPr sz="1200">
              <a:solidFill>
                <a:srgbClr val="3F3F3F"/>
              </a:solidFill>
            </a:endParaRPr>
          </a:p>
          <a:p>
            <a:pPr indent="-3048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Char char="●"/>
            </a:pPr>
            <a:r>
              <a:rPr lang="en-US" sz="1200">
                <a:solidFill>
                  <a:srgbClr val="3F3F3F"/>
                </a:solidFill>
              </a:rPr>
              <a:t>Categorical variables </a:t>
            </a:r>
            <a:r>
              <a:rPr lang="en-US" sz="1200">
                <a:solidFill>
                  <a:schemeClr val="hlink"/>
                </a:solidFill>
              </a:rPr>
              <a:t>assumed none e.g. Null values in Fireplace Qu column replaced with ‘NA’.</a:t>
            </a:r>
            <a:endParaRPr sz="1200">
              <a:solidFill>
                <a:schemeClr val="hlink"/>
              </a:solidFill>
            </a:endParaRPr>
          </a:p>
          <a:p>
            <a:pPr indent="-3048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Char char="●"/>
            </a:pPr>
            <a:r>
              <a:rPr lang="en-US" sz="1200">
                <a:solidFill>
                  <a:schemeClr val="hlink"/>
                </a:solidFill>
              </a:rPr>
              <a:t>Others were imputed 0.</a:t>
            </a:r>
            <a:endParaRPr sz="1200">
              <a:solidFill>
                <a:srgbClr val="3F3F3F"/>
              </a:solidFill>
            </a:endParaRPr>
          </a:p>
        </p:txBody>
      </p:sp>
      <p:sp>
        <p:nvSpPr>
          <p:cNvPr id="163" name="Google Shape;163;g5d24b6769e_6_12"/>
          <p:cNvSpPr txBox="1"/>
          <p:nvPr/>
        </p:nvSpPr>
        <p:spPr>
          <a:xfrm>
            <a:off x="4933325" y="4703500"/>
            <a:ext cx="38493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Total Bsmt SF: Total square feet of basement area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Gr Liv Area: Above grade (ground) living area square feet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164" name="Google Shape;164;g5d24b6769e_6_12"/>
          <p:cNvGrpSpPr/>
          <p:nvPr/>
        </p:nvGrpSpPr>
        <p:grpSpPr>
          <a:xfrm>
            <a:off x="4512978" y="1730897"/>
            <a:ext cx="1509938" cy="1383162"/>
            <a:chOff x="5052575" y="2855050"/>
            <a:chExt cx="1816357" cy="1625338"/>
          </a:xfrm>
        </p:grpSpPr>
        <p:pic>
          <p:nvPicPr>
            <p:cNvPr id="165" name="Google Shape;165;g5d24b6769e_6_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2575" y="2915238"/>
              <a:ext cx="1816357" cy="156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g5d24b6769e_6_12"/>
            <p:cNvSpPr/>
            <p:nvPr/>
          </p:nvSpPr>
          <p:spPr>
            <a:xfrm>
              <a:off x="5762925" y="2855050"/>
              <a:ext cx="243300" cy="5418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7" name="Google Shape;167;g5d24b6769e_6_12"/>
            <p:cNvCxnSpPr/>
            <p:nvPr/>
          </p:nvCxnSpPr>
          <p:spPr>
            <a:xfrm flipH="1" rot="10800000">
              <a:off x="5597025" y="3495325"/>
              <a:ext cx="940200" cy="11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8" name="Google Shape;168;g5d24b6769e_6_12"/>
          <p:cNvGrpSpPr/>
          <p:nvPr/>
        </p:nvGrpSpPr>
        <p:grpSpPr>
          <a:xfrm>
            <a:off x="4558660" y="3396864"/>
            <a:ext cx="1418569" cy="1307281"/>
            <a:chOff x="6868925" y="2886964"/>
            <a:chExt cx="1816350" cy="1621736"/>
          </a:xfrm>
        </p:grpSpPr>
        <p:pic>
          <p:nvPicPr>
            <p:cNvPr id="169" name="Google Shape;169;g5d24b6769e_6_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68925" y="2886964"/>
              <a:ext cx="1816350" cy="1621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g5d24b6769e_6_12"/>
            <p:cNvSpPr/>
            <p:nvPr/>
          </p:nvSpPr>
          <p:spPr>
            <a:xfrm>
              <a:off x="7522825" y="2915250"/>
              <a:ext cx="315900" cy="4203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1" name="Google Shape;171;g5d24b6769e_6_12"/>
            <p:cNvCxnSpPr/>
            <p:nvPr/>
          </p:nvCxnSpPr>
          <p:spPr>
            <a:xfrm flipH="1" rot="10800000">
              <a:off x="7386500" y="3433875"/>
              <a:ext cx="940200" cy="11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172" name="Google Shape;172;g5d24b6769e_6_12"/>
          <p:cNvSpPr txBox="1"/>
          <p:nvPr/>
        </p:nvSpPr>
        <p:spPr>
          <a:xfrm>
            <a:off x="6293876" y="2617300"/>
            <a:ext cx="23214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Lot Frontage &gt;=300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Lot Area &gt;= 100000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Mass Vnr Area &gt;= 1500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BsmtFin SF 1 &gt;=4000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BsmtFin SF 2 &gt;= 1250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Total Bsmt SF &gt;= 5000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1st Flr SF &gt;= 3000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Low Qual Fin SF &gt;= 600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Gr Liv Area &gt;= 5000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Garage Yr Blt &gt;= 2050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Wood Deck SF &gt;= 1250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d24b6769e_6_45"/>
          <p:cNvSpPr/>
          <p:nvPr>
            <p:ph idx="2" type="pic"/>
          </p:nvPr>
        </p:nvSpPr>
        <p:spPr>
          <a:xfrm>
            <a:off x="0" y="0"/>
            <a:ext cx="9144000" cy="131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rPr>
              <a:t>Data Processing</a:t>
            </a:r>
            <a:endParaRPr sz="2400">
              <a:solidFill>
                <a:schemeClr val="accen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78" name="Google Shape;178;g5d24b6769e_6_45"/>
          <p:cNvSpPr/>
          <p:nvPr/>
        </p:nvSpPr>
        <p:spPr>
          <a:xfrm>
            <a:off x="1194288" y="1347620"/>
            <a:ext cx="396514" cy="399826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5d24b6769e_6_45"/>
          <p:cNvSpPr/>
          <p:nvPr/>
        </p:nvSpPr>
        <p:spPr>
          <a:xfrm>
            <a:off x="948263" y="1054389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5d24b6769e_6_45"/>
          <p:cNvSpPr/>
          <p:nvPr/>
        </p:nvSpPr>
        <p:spPr>
          <a:xfrm>
            <a:off x="1192788" y="1321370"/>
            <a:ext cx="396514" cy="399826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" name="Google Shape;181;g5d24b6769e_6_45"/>
          <p:cNvGrpSpPr/>
          <p:nvPr/>
        </p:nvGrpSpPr>
        <p:grpSpPr>
          <a:xfrm>
            <a:off x="143800" y="2030852"/>
            <a:ext cx="3152430" cy="1208199"/>
            <a:chOff x="903407" y="4283314"/>
            <a:chExt cx="7523700" cy="1477196"/>
          </a:xfrm>
        </p:grpSpPr>
        <p:sp>
          <p:nvSpPr>
            <p:cNvPr id="182" name="Google Shape;182;g5d24b6769e_6_45"/>
            <p:cNvSpPr txBox="1"/>
            <p:nvPr/>
          </p:nvSpPr>
          <p:spPr>
            <a:xfrm>
              <a:off x="903407" y="4560210"/>
              <a:ext cx="75237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200"/>
                <a:buChar char="-"/>
              </a:pPr>
              <a:r>
                <a:rPr lang="en-US" sz="1200">
                  <a:solidFill>
                    <a:schemeClr val="hlink"/>
                  </a:solidFill>
                </a:rPr>
                <a:t>Shortlist variables with &gt; 50% correlation</a:t>
              </a:r>
              <a:endParaRPr sz="1200">
                <a:solidFill>
                  <a:schemeClr val="hlink"/>
                </a:solidFill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200"/>
                <a:buChar char="-"/>
              </a:pPr>
              <a:r>
                <a:rPr lang="en-US" sz="1200">
                  <a:solidFill>
                    <a:schemeClr val="hlink"/>
                  </a:solidFill>
                </a:rPr>
                <a:t>Drop variables highly correlated with each other </a:t>
              </a:r>
              <a:endParaRPr sz="1200">
                <a:solidFill>
                  <a:schemeClr val="hlink"/>
                </a:solidFill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200"/>
                <a:buChar char="-"/>
              </a:pPr>
              <a:r>
                <a:rPr lang="en-US" sz="1200">
                  <a:solidFill>
                    <a:schemeClr val="hlink"/>
                  </a:solidFill>
                </a:rPr>
                <a:t>Qualitative variables were considered using trial and error methods</a:t>
              </a:r>
              <a:endParaRPr sz="1200">
                <a:solidFill>
                  <a:srgbClr val="3F3F3F"/>
                </a:solidFill>
              </a:endParaRPr>
            </a:p>
          </p:txBody>
        </p:sp>
        <p:sp>
          <p:nvSpPr>
            <p:cNvPr id="183" name="Google Shape;183;g5d24b6769e_6_45"/>
            <p:cNvSpPr txBox="1"/>
            <p:nvPr/>
          </p:nvSpPr>
          <p:spPr>
            <a:xfrm>
              <a:off x="2113658" y="4283314"/>
              <a:ext cx="3647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Design Metrics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4" name="Google Shape;184;g5d24b6769e_6_45"/>
          <p:cNvPicPr preferRelativeResize="0"/>
          <p:nvPr/>
        </p:nvPicPr>
        <p:blipFill rotWithShape="1">
          <a:blip r:embed="rId3">
            <a:alphaModFix/>
          </a:blip>
          <a:srcRect b="0" l="0" r="48987" t="0"/>
          <a:stretch/>
        </p:blipFill>
        <p:spPr>
          <a:xfrm>
            <a:off x="3716550" y="2430375"/>
            <a:ext cx="4955500" cy="11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5d24b6769e_6_45"/>
          <p:cNvSpPr txBox="1"/>
          <p:nvPr/>
        </p:nvSpPr>
        <p:spPr>
          <a:xfrm>
            <a:off x="3716550" y="1590375"/>
            <a:ext cx="35643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hlink"/>
                </a:solidFill>
              </a:rPr>
              <a:t>Pairplots helped to visualise linear correlation while heatmaps quantified correlation with sale price and amongst variables.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5d24b6769e_7_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5156"/>
            <a:ext cx="9144000" cy="495834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5d24b6769e_7_219"/>
          <p:cNvSpPr/>
          <p:nvPr>
            <p:ph idx="2" type="pic"/>
          </p:nvPr>
        </p:nvSpPr>
        <p:spPr>
          <a:xfrm>
            <a:off x="0" y="0"/>
            <a:ext cx="9144000" cy="131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rPr>
              <a:t>Sale Prices Prediction Model</a:t>
            </a:r>
            <a:endParaRPr sz="2400">
              <a:solidFill>
                <a:schemeClr val="accen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92" name="Google Shape;192;g5d24b6769e_7_219"/>
          <p:cNvSpPr/>
          <p:nvPr/>
        </p:nvSpPr>
        <p:spPr>
          <a:xfrm>
            <a:off x="1194288" y="1347620"/>
            <a:ext cx="396514" cy="399826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g5d24b6769e_7_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300" y="2016100"/>
            <a:ext cx="4404225" cy="14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5d24b6769e_7_219"/>
          <p:cNvSpPr txBox="1"/>
          <p:nvPr/>
        </p:nvSpPr>
        <p:spPr>
          <a:xfrm>
            <a:off x="4428313" y="2128950"/>
            <a:ext cx="4330200" cy="14343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We created a model that is able to predict prices with 92% accuracy</a:t>
            </a:r>
            <a:endParaRPr b="1" sz="24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g5d24b6769e_7_213"/>
          <p:cNvGrpSpPr/>
          <p:nvPr/>
        </p:nvGrpSpPr>
        <p:grpSpPr>
          <a:xfrm>
            <a:off x="1106475" y="1021225"/>
            <a:ext cx="7082410" cy="1992248"/>
            <a:chOff x="1549998" y="4266928"/>
            <a:chExt cx="4982700" cy="847368"/>
          </a:xfrm>
        </p:grpSpPr>
        <p:sp>
          <p:nvSpPr>
            <p:cNvPr id="200" name="Google Shape;200;g5d24b6769e_7_213"/>
            <p:cNvSpPr txBox="1"/>
            <p:nvPr/>
          </p:nvSpPr>
          <p:spPr>
            <a:xfrm>
              <a:off x="2113683" y="4591097"/>
              <a:ext cx="3647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hlink"/>
                </a:solidFill>
              </a:endParaRPr>
            </a:p>
          </p:txBody>
        </p:sp>
        <p:sp>
          <p:nvSpPr>
            <p:cNvPr id="201" name="Google Shape;201;g5d24b6769e_7_213"/>
            <p:cNvSpPr txBox="1"/>
            <p:nvPr/>
          </p:nvSpPr>
          <p:spPr>
            <a:xfrm>
              <a:off x="1549998" y="4266928"/>
              <a:ext cx="498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accent1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Insights from </a:t>
              </a:r>
              <a:endParaRPr sz="36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accent1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our model</a:t>
              </a:r>
              <a:endParaRPr sz="36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d24b6769e_2_7"/>
          <p:cNvSpPr txBox="1"/>
          <p:nvPr>
            <p:ph type="title"/>
          </p:nvPr>
        </p:nvSpPr>
        <p:spPr>
          <a:xfrm>
            <a:off x="0" y="14000"/>
            <a:ext cx="41169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Arial"/>
              <a:buNone/>
            </a:pPr>
            <a:r>
              <a:rPr lang="en-US" sz="28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rPr>
              <a:t>10 key features that add most value to a home</a:t>
            </a:r>
            <a:endParaRPr sz="2800">
              <a:solidFill>
                <a:schemeClr val="accen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07" name="Google Shape;207;g5d24b6769e_2_7"/>
          <p:cNvSpPr txBox="1"/>
          <p:nvPr/>
        </p:nvSpPr>
        <p:spPr>
          <a:xfrm>
            <a:off x="1238875" y="1946775"/>
            <a:ext cx="608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g5d24b6769e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720" y="14011"/>
            <a:ext cx="50352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5d24b6769e_2_7"/>
          <p:cNvSpPr txBox="1"/>
          <p:nvPr/>
        </p:nvSpPr>
        <p:spPr>
          <a:xfrm>
            <a:off x="555400" y="1428400"/>
            <a:ext cx="3629100" cy="3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mpact"/>
              <a:buAutoNum type="arabicPeriod"/>
            </a:pPr>
            <a:r>
              <a:rPr lang="en-US" sz="18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Ground Living Area </a:t>
            </a:r>
            <a:endParaRPr sz="18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mpact"/>
              <a:buAutoNum type="arabicPeriod"/>
            </a:pPr>
            <a:r>
              <a:rPr lang="en-US" sz="18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Year Built </a:t>
            </a:r>
            <a:endParaRPr sz="18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mpact"/>
              <a:buAutoNum type="arabicPeriod"/>
            </a:pPr>
            <a:r>
              <a:rPr lang="en-US" sz="18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Overall Condition</a:t>
            </a:r>
            <a:endParaRPr sz="18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mpact"/>
              <a:buAutoNum type="arabicPeriod"/>
            </a:pPr>
            <a:r>
              <a:rPr lang="en-US" sz="18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Overall Quality </a:t>
            </a:r>
            <a:endParaRPr sz="18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mpact"/>
              <a:buAutoNum type="arabicPeriod"/>
            </a:pPr>
            <a:r>
              <a:rPr lang="en-US" sz="18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Total Basement Sq ft </a:t>
            </a:r>
            <a:endParaRPr sz="18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mpact"/>
              <a:buAutoNum type="arabicPeriod"/>
            </a:pPr>
            <a:r>
              <a:rPr lang="en-US" sz="18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Garage Area </a:t>
            </a:r>
            <a:endParaRPr sz="18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mpact"/>
              <a:buAutoNum type="arabicPeriod"/>
            </a:pPr>
            <a:r>
              <a:rPr lang="en-US" sz="18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Total Rooms </a:t>
            </a:r>
            <a:endParaRPr sz="18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mpact"/>
              <a:buAutoNum type="arabicPeriod"/>
            </a:pPr>
            <a:r>
              <a:rPr lang="en-US" sz="18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House Style</a:t>
            </a:r>
            <a:endParaRPr sz="18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mpact"/>
              <a:buAutoNum type="arabicPeriod"/>
            </a:pPr>
            <a:r>
              <a:rPr lang="en-US" sz="18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Neighborhood </a:t>
            </a:r>
            <a:endParaRPr sz="18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Impact"/>
              <a:buAutoNum type="arabicPeriod"/>
            </a:pPr>
            <a:r>
              <a:rPr lang="en-US" sz="18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Building Type</a:t>
            </a:r>
            <a:endParaRPr sz="18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0" name="Google Shape;210;g5d24b6769e_2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775" y="1372400"/>
            <a:ext cx="4705025" cy="29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5d24b6769e_2_7"/>
          <p:cNvSpPr/>
          <p:nvPr/>
        </p:nvSpPr>
        <p:spPr>
          <a:xfrm>
            <a:off x="4226095" y="4345012"/>
            <a:ext cx="4762800" cy="54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5d24b6769e_2_7"/>
          <p:cNvSpPr/>
          <p:nvPr/>
        </p:nvSpPr>
        <p:spPr>
          <a:xfrm>
            <a:off x="4226100" y="183200"/>
            <a:ext cx="4848000" cy="118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over and End Slide Master">
  <a:themeElements>
    <a:clrScheme name="ALLPPT-COLOR-A0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ction Break Slide Master">
  <a:themeElements>
    <a:clrScheme name="ALLPPT-COLOR-A0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s Slide Master">
  <a:themeElements>
    <a:clrScheme name="ALLPPT-COLOR-A0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2016-12-01T00:32:25Z</dcterms:created>
  <dc:creator>googleslidesppt.com;allppt.com</dc:creator>
</cp:coreProperties>
</file>